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</p:sldMasterIdLst>
  <p:notesMasterIdLst>
    <p:notesMasterId r:id="rId55"/>
  </p:notesMasterIdLst>
  <p:sldIdLst>
    <p:sldId id="256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4" r:id="rId19"/>
    <p:sldId id="276" r:id="rId20"/>
    <p:sldId id="277" r:id="rId21"/>
    <p:sldId id="278" r:id="rId22"/>
    <p:sldId id="279" r:id="rId23"/>
    <p:sldId id="280" r:id="rId24"/>
    <p:sldId id="295" r:id="rId25"/>
    <p:sldId id="296" r:id="rId26"/>
    <p:sldId id="297" r:id="rId27"/>
    <p:sldId id="298" r:id="rId28"/>
    <p:sldId id="299" r:id="rId29"/>
    <p:sldId id="302" r:id="rId30"/>
    <p:sldId id="300" r:id="rId31"/>
    <p:sldId id="301" r:id="rId32"/>
    <p:sldId id="305" r:id="rId33"/>
    <p:sldId id="303" r:id="rId34"/>
    <p:sldId id="304" r:id="rId35"/>
    <p:sldId id="281" r:id="rId36"/>
    <p:sldId id="292" r:id="rId37"/>
    <p:sldId id="282" r:id="rId38"/>
    <p:sldId id="293" r:id="rId39"/>
    <p:sldId id="286" r:id="rId40"/>
    <p:sldId id="319" r:id="rId41"/>
    <p:sldId id="294" r:id="rId42"/>
    <p:sldId id="288" r:id="rId43"/>
    <p:sldId id="289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21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A3D2D-190E-4C6B-A8B8-382378CB549B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A1FBB-16DA-4964-B59F-D4A6EA7B1C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65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studios.com/uxtreasuremap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是涉及到一個人使用一個特定產品或系統或服務的有關行為、態度、與情緒。用戶體驗，包括實際、體驗、情感、有意義、有價值的人機交流、和產品所有權方面的問題。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它包括系統方面，例如實用、優使性、和效率。用戶體驗的一個人的感知可以被認為一種主觀性的程度，這是關於對一個人的感知和相對於該系統的想法。用戶體驗是動態的，因為它是不斷改性隨著時間的推移，由於不斷變化的使用情況和變化到各個系統，以及更廣泛的使用範圍內，其中它們都可以找到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是使用者在接觸產品、系統、服務後，所產生的反應與變化，包含使用者的認知、情緒、偏好、知覺、生理與心理、行為，涵蓋產品、系統、服務使用的前、中、後期。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(ISO 9241-210)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</a:t>
            </a:r>
            <a:r>
              <a:rPr lang="zh-TW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透過瞭解目標消費者在特定產品、系統及服務中所產生的行為與情緒，進而依照消費者的需求來設計產品與服務，這種以使用者為中心的設計概念便稱之為 </a:t>
            </a:r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User-centered Design (UCD)</a:t>
            </a:r>
            <a:r>
              <a:rPr lang="zh-TW" alt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，讓產品能夠更加貼近消費者真正的需求、行為與經驗。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0DC0C-2B13-41D7-90B1-6CC702D4D3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28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Morville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設計出「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使用者經驗藏寶圖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說明一個構想是怎麼合理且適切地無中生有，一直到完成設計提出各式文件給客戶的開發流程。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敘述故事：初期的發想為敘事型的段落文字，用較感性的方式描述一則短篇故事，這個故事能幫開發者找出問題，有提示、聯想、反應內心等等的作用。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找出中心思想：從短篇故事中會發現某種核心思想、某種抽象的理念，也許是一句短短的話，這句話非常重要，未來所有的發想將有可能都由此為中心點。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創建人物：有了故事與核心概念後，可以採用人物角色法營造一種或數種人物個性，建立他們的操作目標和行為。人物角色法可作為設計和開發的指南，提醒開發者這個人是目標使用者，所有的想法都該繞著這個人打轉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代入情境：有了人物角色，請將他放入一個情境之中，觀查他會怎麼行動，考慮看看他真正的需求是什麼。也許不會只有單一個場景，這時候就要回到核心思想，仔細訂定人物的立場。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整理清單：有了前述的內容，可以開始將這些敘述性的文字圖片整理成清單。可能會是一個表格，或是有組織的文件，擁有明確結構及分類。這個步驟能幫助開發者從資料中更快分析出重點。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資料分析：從起因、目標、操作、慾望、需求、情緒等等各個角度，開發者會從中整理成合理的資訊。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使用者調查：為了驗證分析後的結果，需要進行使用者調查，從中發現與分析後資訊的共同點與差距，試著展示這一切，觀察使用者的滿意度。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製作概念圖：零碎的資料越來越多，需要篩檢統整成可用的部份，概念圖可以幫助開發者加快工作效率。可以看到目前進行到什麼位置、未來將會做什麼、建立標準、澄清關係，並確定方向。概念圖有點類似心智圖，但比心智圖更嚴謹，用將抽象的形容以具體的詞彙表達。有了概念圖後，這項產品包含哪些項目一目了然，建立系統圖會更容易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製作系統圖：系統圖可以讓開發者與客戶瞭解這些功能是如何從有變成怎麼做，也代表這項產品真正需要的是什麼，沒列在系統圖理的就是不重要、可以被捨棄的部分。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訂定頁面流程：確定功能之後，才能訂定頁面流程，這個步驟非常重要，能不能精簡使用者的操作，避免迴圈、死路，讓使用者覺得體貼方便。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繪製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Wireframe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線稿：待流程都確定後才開始畫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Wireframe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線稿。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Wireframe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做介面框線，指的是去除視覺設計細節的原則下，以規劃頁面結構、資訊層次組織、功能以及內容的低保真原型。繪製介面框線的目的在於將每個功能化為實體可操作的介面元素，包含欲呈現的資訊內容、可操作的按鈕位置、版面的編排等等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計故事板：如何要測試線稿圖是我們所要的呢？這時候需要故事板來輔助。隨著故事板中的時間、環境推移，不只可以表達產品和使用者之間的關係，從中能看出兩者之間的互動，發現線稿需要增加或減少的部份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概念設計：線稿可說是低保真度的原型，以快速修改、將腦中的構想迅速呈現為目的，並不那麼重視圖象的細節。到了概念設計階段才開始製作高保真度的圖象，加入視覺部份，對畫面細節以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1px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為單位斤斤計較。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原型設計：我大約分成五個大類，紙上原型、裝置上的靜態圖片、可在裝置上進行互動的介面、影片視訊、程式碼。各有各的優缺點和適用時機，也有不同的限制。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書面報告：做了這麼多前置工作，該是向客戶提出正式報告的時候了。將之前的概念、發想過程、各種圖表彙整起來，加入分析或建議提出書面報告。可以制定統一格式，為來在開發不同專案時都會派上用場。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16’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報檔：簡報檔也是很重要的環節，客戶不見得會有興趣看到一本厚厚的書面報告，對裡面的字句也不見得有耐心琢磨，要怎麼說服客戶就得靠簡報檔了。加上圖片、影音，讓說明的過程更多元化。要說服客戶，這個案子才有繼續發展的可能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17-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排訂工作計畫與項目：客戶點頭同意確認後，總算可以開始規劃時程，排訂工作計畫與項目，分配工作給專案成員，開始撰寫程式、架設伺服器、建立後台等等。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18-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撰寫規格文件：一個案子從頭到尾都有可能會交派給其他人接手，所以規格文件非常重要，他是從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過渡到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的一個必要元素。文件寫的越詳細，接手的人就越能無縫接軌。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19-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面規範：除了軟體規格外，介面也需要撰寫一份規範文件，從定義風格到每一個介面元素的色彩、尺寸、間距，包含字體、字級、色彩、過場動畫等等，供程式撰寫人員照此數據進行開發，未來若產品改版也可當成延續發展的依據。</a:t>
            </a:r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結成冊成為設計模式：最後一步就是將所有的資料集結成冊，成為一種設計模式。這種設計模式指的不光只是針對這項產品，而是能夠轉換成其他專案也能套用的資源庫。未來在開發類似的產品時，也能用更快速完成開發前的討論工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0DC0C-2B13-41D7-90B1-6CC702D4D3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37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行動裝置越來越普及，而行動裝置的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也有許多不同的差異。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根據統計，約有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17% ~ 28%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Web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流量是來自於行動裝置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，當然不同的網站類型，這個數字會有差異，例如對外的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、入口網站、新聞資訊、娛樂社交類的網站、該數字會較高。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729F2-62E9-414C-92EC-7354FCBF039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52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278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8601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791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4004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0921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5222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26308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5539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8859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9967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99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50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4088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5350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337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5347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854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5806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2407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6408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1947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3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1027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46178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905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519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1473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7061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1678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1779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81126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361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8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064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84022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8151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1829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7018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063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9905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897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813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25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6842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53103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588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83213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2260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5534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37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5289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54860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50956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420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6709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0637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156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4630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51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4146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0569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5376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2278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2279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21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38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5360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64756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1958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96406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6395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63731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47541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28366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82000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671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1393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0455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4189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54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5290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061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7700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8061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421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414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5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79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4951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969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2311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655624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0445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809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61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1502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1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2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02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65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84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48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6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2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11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16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3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451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20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024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26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914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362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73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90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5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1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25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4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24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02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1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459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318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606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84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60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3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53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629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756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60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303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7889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971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81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50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363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985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6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74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0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285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7921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245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929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5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8892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3489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905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1121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4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70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298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4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712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3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704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85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43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99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35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46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0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728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3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73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0850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77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8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376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63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36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216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263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48611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194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4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519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9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603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9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02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5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24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715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702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58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66138104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tomic.io/" TargetMode="Externa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5.png"/><Relationship Id="rId4" Type="http://schemas.openxmlformats.org/officeDocument/2006/relationships/hyperlink" Target="https://twitter.com/?lang=zh-t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igitalatelier.ro/#/work" TargetMode="Externa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7.png"/><Relationship Id="rId4" Type="http://schemas.openxmlformats.org/officeDocument/2006/relationships/hyperlink" Target="https://www.flickr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ree.com.tw/" TargetMode="Externa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og.infographics.tw/2016/11/animate-css/" TargetMode="External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velopers.google.com/web/tools/chrome-devtools/?hl=zh-tw" TargetMode="External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css/css_rwd_templates.asp" TargetMode="External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97.xml"/><Relationship Id="rId1" Type="http://schemas.openxmlformats.org/officeDocument/2006/relationships/video" Target="https://www.youtube.com/embed/NTy-z7UjA_A" TargetMode="External"/><Relationship Id="rId4" Type="http://schemas.openxmlformats.org/officeDocument/2006/relationships/hyperlink" Target="https://www.youtube.com/watch?v=NTy-z7UjA_A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hyperlink" Target="http://www.microsoft.com/zh-tw/default.aspx" TargetMode="Externa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://www.porsche.com.tw/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://www.suzuki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s.google.com/web/fundamentals/layouts/rwd-patterns/mostly-fluid?hl=en" TargetMode="External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97.xml"/><Relationship Id="rId1" Type="http://schemas.openxmlformats.org/officeDocument/2006/relationships/video" Target="https://www.youtube.com/embed/X4iY6PID8CM" TargetMode="External"/><Relationship Id="rId4" Type="http://schemas.openxmlformats.org/officeDocument/2006/relationships/hyperlink" Target="https://www.youtube.com/watch?v=X4iY6PID8C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fYcz3FUqv7M?t=790" TargetMode="Externa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47.png"/><Relationship Id="rId4" Type="http://schemas.openxmlformats.org/officeDocument/2006/relationships/hyperlink" Target="https://youtu.be/_nCBQ6AIzDU?t=33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7.xml"/><Relationship Id="rId4" Type="http://schemas.openxmlformats.org/officeDocument/2006/relationships/hyperlink" Target="http://uxdesigner21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phacamp.co/2015/11/10/user-experience-ti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5" Type="http://schemas.openxmlformats.org/officeDocument/2006/relationships/hyperlink" Target="http://blog.akanelee.me/posts/165588-users-experience-a-treasure-map-sequence" TargetMode="External"/><Relationship Id="rId4" Type="http://schemas.openxmlformats.org/officeDocument/2006/relationships/hyperlink" Target="http://semanticstudios.com/user_experience_deliverabl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onversionlab.co/2016/01/30/ui-vs-ux-%E5%B7%AE%E7%95%B0%E8%AA%AA%E6%98%8E%E5%9C%96%E5%A4%A7%E6%95%B4%E7%90%86/" TargetMode="Externa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uzzorange.com/techorange/2014/12/30/user-experience-design/" TargetMode="External"/><Relationship Id="rId2" Type="http://schemas.openxmlformats.org/officeDocument/2006/relationships/hyperlink" Target="http://www.inside.com.tw/2014/12/01/7-rules-for-creating-gorgeous-ui-part-1" TargetMode="External"/><Relationship Id="rId1" Type="http://schemas.openxmlformats.org/officeDocument/2006/relationships/slideLayout" Target="../slideLayouts/slideLayout97.xml"/><Relationship Id="rId5" Type="http://schemas.openxmlformats.org/officeDocument/2006/relationships/hyperlink" Target="http://blog.akanelee.me/" TargetMode="External"/><Relationship Id="rId4" Type="http://schemas.openxmlformats.org/officeDocument/2006/relationships/hyperlink" Target="http://tech.mozilla.com.tw/posts/4559/mozilla-ux-team%E5%A4%A7%E8%A7%A3%E5%AF%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RWD </a:t>
            </a:r>
            <a:r>
              <a:rPr lang="zh-TW" altLang="en-US" dirty="0" smtClean="0"/>
              <a:t>響應式網頁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3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網頁版面設計趨勢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5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What’s New - Web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更為簡約扁平的設計趨勢</a:t>
            </a:r>
            <a:endParaRPr lang="en-US" altLang="zh-TW" dirty="0"/>
          </a:p>
          <a:p>
            <a:r>
              <a:rPr lang="zh-TW" altLang="en-US" dirty="0"/>
              <a:t>更為靈活且彈性的版面設計</a:t>
            </a:r>
            <a:endParaRPr lang="en-US" altLang="zh-TW" dirty="0"/>
          </a:p>
          <a:p>
            <a:r>
              <a:rPr lang="zh-TW" altLang="en-US" dirty="0"/>
              <a:t>用影片替代圖片增加更多的互動元素</a:t>
            </a:r>
            <a:endParaRPr lang="en-US" altLang="zh-TW" dirty="0"/>
          </a:p>
          <a:p>
            <a:r>
              <a:rPr lang="zh-TW" altLang="en-US" dirty="0" smtClean="0"/>
              <a:t>增加與使用者的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微互動</a:t>
            </a:r>
            <a:r>
              <a:rPr lang="en-US" altLang="zh-TW" dirty="0" smtClean="0"/>
              <a:t>”</a:t>
            </a:r>
            <a:endParaRPr lang="zh-TW" altLang="en-US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88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新時代網頁設計趨勢</a:t>
            </a:r>
            <a:endParaRPr lang="zh-TW" altLang="en-US" sz="4800" b="1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8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更為簡約扁平的設計趨勢 </a:t>
            </a:r>
            <a:r>
              <a:rPr lang="en-US" altLang="zh-TW" b="1" dirty="0"/>
              <a:t>– Logo</a:t>
            </a:r>
            <a:r>
              <a:rPr lang="zh-TW" altLang="en-US" b="1" dirty="0"/>
              <a:t>的扁平化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26" name="Picture 2" descr="「google Logo 演進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1"/>
          <a:stretch/>
        </p:blipFill>
        <p:spPr bwMode="auto">
          <a:xfrm>
            <a:off x="401920" y="2627558"/>
            <a:ext cx="5676152" cy="26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150" y="2572632"/>
            <a:ext cx="4659789" cy="26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更為簡約扁平的設計趨勢 </a:t>
            </a:r>
            <a:r>
              <a:rPr lang="en-US" altLang="zh-TW" b="1" dirty="0" smtClean="0"/>
              <a:t>-</a:t>
            </a:r>
            <a:r>
              <a:rPr lang="zh-TW" altLang="en-US" b="1" dirty="0"/>
              <a:t>大型</a:t>
            </a:r>
            <a:r>
              <a:rPr lang="zh-TW" altLang="en-US" b="1" dirty="0" smtClean="0"/>
              <a:t>粗體字</a:t>
            </a:r>
            <a:endParaRPr lang="zh-TW" altLang="en-US" b="1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4" y="1305043"/>
            <a:ext cx="5325035" cy="238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22" y="1305043"/>
            <a:ext cx="5699061" cy="251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8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全幅</a:t>
            </a:r>
            <a:r>
              <a:rPr lang="zh-TW" altLang="en-US" dirty="0"/>
              <a:t>式</a:t>
            </a:r>
            <a:r>
              <a:rPr lang="zh-TW" altLang="en-US" dirty="0" smtClean="0"/>
              <a:t>背景設計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978" y="1305043"/>
            <a:ext cx="4975859" cy="5024804"/>
          </a:xfrm>
        </p:spPr>
        <p:txBody>
          <a:bodyPr/>
          <a:lstStyle/>
          <a:p>
            <a:pPr algn="ctr"/>
            <a:r>
              <a:rPr lang="zh-TW" altLang="en-US" dirty="0" smtClean="0"/>
              <a:t>有部分網站會採用全圖片或影片的</a:t>
            </a:r>
            <a:r>
              <a:rPr lang="zh-TW" altLang="en-US" dirty="0"/>
              <a:t>背景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1" y="2118184"/>
            <a:ext cx="5695496" cy="3398521"/>
          </a:xfrm>
          <a:prstGeom prst="rect">
            <a:avLst/>
          </a:prstGeom>
        </p:spPr>
      </p:pic>
      <p:pic>
        <p:nvPicPr>
          <p:cNvPr id="9" name="圖片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717" y="1863209"/>
            <a:ext cx="5041570" cy="4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2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單頁式的網頁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66382"/>
            <a:ext cx="4442459" cy="5024804"/>
          </a:xfrm>
        </p:spPr>
        <p:txBody>
          <a:bodyPr/>
          <a:lstStyle/>
          <a:p>
            <a:r>
              <a:rPr lang="zh-TW" altLang="en-US" dirty="0" smtClean="0"/>
              <a:t>又稱為滾動式網頁</a:t>
            </a:r>
            <a:endParaRPr lang="en-US" altLang="zh-TW" dirty="0" smtClean="0"/>
          </a:p>
          <a:p>
            <a:r>
              <a:rPr lang="zh-TW" altLang="en-US" dirty="0" smtClean="0"/>
              <a:t>所有的內容在同一個網頁，讓網頁更容易閱讀，也節省每次跳轉網頁時，需重新等待資源載入的時間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21" y="1266382"/>
            <a:ext cx="3236374" cy="44285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017" y="1188855"/>
            <a:ext cx="3046095" cy="45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8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固定式的選單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5798819" cy="5024804"/>
          </a:xfrm>
        </p:spPr>
        <p:txBody>
          <a:bodyPr/>
          <a:lstStyle/>
          <a:p>
            <a:r>
              <a:rPr lang="zh-TW" altLang="en-US" dirty="0" smtClean="0"/>
              <a:t>將選單固定在網頁的頂端或是指定位置，讓選單不會因為網頁捲動而消失</a:t>
            </a:r>
            <a:endParaRPr lang="en-US" altLang="zh-TW" dirty="0" smtClean="0"/>
          </a:p>
          <a:p>
            <a:r>
              <a:rPr lang="zh-TW" altLang="en-US" dirty="0" smtClean="0"/>
              <a:t>有部分網頁，會再網頁當中加上回到頂端的按鈕，讓使用者可快速地回到網頁的頂端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278110"/>
            <a:ext cx="4145279" cy="48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微動畫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5981699" cy="5024804"/>
          </a:xfrm>
        </p:spPr>
        <p:txBody>
          <a:bodyPr/>
          <a:lstStyle/>
          <a:p>
            <a:r>
              <a:rPr lang="zh-TW" altLang="en-US" dirty="0" smtClean="0"/>
              <a:t>早期的微動畫多半採用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的設計，但隨著時間推移，</a:t>
            </a:r>
            <a:r>
              <a:rPr lang="en-US" altLang="zh-TW" dirty="0" smtClean="0"/>
              <a:t>flash</a:t>
            </a:r>
            <a:r>
              <a:rPr lang="zh-TW" altLang="en-US" dirty="0" smtClean="0"/>
              <a:t>已不符合目前的時代趨勢，因此目前多利用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特效來進行微動畫的設計。</a:t>
            </a:r>
            <a:endParaRPr lang="en-US" altLang="zh-TW" dirty="0" smtClean="0"/>
          </a:p>
          <a:p>
            <a:r>
              <a:rPr lang="zh-TW" altLang="en-US" dirty="0" smtClean="0"/>
              <a:t>關於微動畫，可上網</a:t>
            </a:r>
            <a:r>
              <a:rPr lang="en-US" altLang="zh-TW" dirty="0" smtClean="0"/>
              <a:t>Google”</a:t>
            </a:r>
            <a:r>
              <a:rPr lang="zh-TW" altLang="en-US" dirty="0" smtClean="0"/>
              <a:t>微動畫 網頁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就可以找到相關的資料，甚至是已經寫好的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來套用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695" y="807720"/>
            <a:ext cx="4859569" cy="51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磚牆式的設計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磚牆</a:t>
            </a:r>
            <a:r>
              <a:rPr lang="zh-TW" altLang="en-US" dirty="0" smtClean="0"/>
              <a:t>式設計又稱為瀑布流設計或卡片式設計，是一種常見的</a:t>
            </a:r>
            <a:r>
              <a:rPr lang="en-US" altLang="zh-TW" dirty="0" smtClean="0"/>
              <a:t>RWD</a:t>
            </a:r>
            <a:r>
              <a:rPr lang="zh-TW" altLang="en-US" dirty="0" smtClean="0"/>
              <a:t>設計模式</a:t>
            </a:r>
            <a:endParaRPr lang="en-US" altLang="zh-TW" dirty="0" smtClean="0"/>
          </a:p>
          <a:p>
            <a:r>
              <a:rPr lang="zh-TW" altLang="en-US" dirty="0" smtClean="0"/>
              <a:t>多用在網頁內容資訊要多的網頁，例如：照片牆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26" y="2476928"/>
            <a:ext cx="3419542" cy="34535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19" y="2267539"/>
            <a:ext cx="3042924" cy="42382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94" y="1753149"/>
            <a:ext cx="2947236" cy="49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&amp; UX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800" dirty="0" smtClean="0"/>
              <a:t>網站設計最重要的工具</a:t>
            </a:r>
            <a:r>
              <a:rPr lang="en-US" altLang="zh-TW" sz="4800" dirty="0" smtClean="0"/>
              <a:t>-</a:t>
            </a:r>
            <a:r>
              <a:rPr lang="en-US" altLang="zh-TW" sz="4800" dirty="0" smtClean="0">
                <a:solidFill>
                  <a:srgbClr val="FF0000"/>
                </a:solidFill>
              </a:rPr>
              <a:t/>
            </a:r>
            <a:br>
              <a:rPr lang="en-US" altLang="zh-TW" sz="4800" dirty="0" smtClean="0">
                <a:solidFill>
                  <a:srgbClr val="FF0000"/>
                </a:solidFill>
              </a:rPr>
            </a:br>
            <a:r>
              <a:rPr lang="zh-TW" altLang="en-US" sz="4800" dirty="0"/>
              <a:t>開發人員工具</a:t>
            </a:r>
            <a:r>
              <a:rPr lang="en-US" altLang="zh-TW" sz="4800" dirty="0"/>
              <a:t>(</a:t>
            </a:r>
            <a:r>
              <a:rPr lang="zh-TW" altLang="en-US" sz="4800" dirty="0"/>
              <a:t>以</a:t>
            </a:r>
            <a:r>
              <a:rPr lang="en-US" altLang="zh-TW" sz="4800" dirty="0"/>
              <a:t>Chrome</a:t>
            </a:r>
            <a:r>
              <a:rPr lang="zh-TW" altLang="en-US" sz="4800" dirty="0"/>
              <a:t>為例</a:t>
            </a:r>
            <a:r>
              <a:rPr lang="en-US" altLang="zh-TW" sz="4800" dirty="0"/>
              <a:t>)</a:t>
            </a:r>
            <a:endParaRPr lang="zh-TW" altLang="en-US" sz="4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開發人員工具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</a:t>
            </a:r>
            <a:r>
              <a:rPr lang="en-US" altLang="zh-TW" dirty="0" smtClean="0"/>
              <a:t>Chrome</a:t>
            </a:r>
            <a:r>
              <a:rPr lang="zh-TW" altLang="en-US" dirty="0" smtClean="0"/>
              <a:t>為例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網頁設計最重要的工具，就是</a:t>
            </a:r>
            <a:r>
              <a:rPr lang="zh-TW" altLang="en-US" sz="2800" dirty="0">
                <a:solidFill>
                  <a:srgbClr val="FFC000"/>
                </a:solidFill>
              </a:rPr>
              <a:t>開發人員</a:t>
            </a:r>
            <a:r>
              <a:rPr lang="zh-TW" altLang="en-US" sz="2800" dirty="0" smtClean="0">
                <a:solidFill>
                  <a:srgbClr val="FFC000"/>
                </a:solidFill>
              </a:rPr>
              <a:t>工具</a:t>
            </a:r>
            <a:endParaRPr lang="en-US" altLang="zh-TW" sz="2800" dirty="0" smtClean="0">
              <a:solidFill>
                <a:srgbClr val="FFC000"/>
              </a:solidFill>
            </a:endParaRPr>
          </a:p>
          <a:p>
            <a:r>
              <a:rPr lang="zh-TW" altLang="en-US" dirty="0"/>
              <a:t>開啟的方式多半是在瀏覽器的</a:t>
            </a:r>
            <a:r>
              <a:rPr lang="zh-TW" altLang="en-US" sz="2800" dirty="0" smtClean="0">
                <a:solidFill>
                  <a:srgbClr val="FFC000"/>
                </a:solidFill>
              </a:rPr>
              <a:t>設定</a:t>
            </a:r>
            <a:r>
              <a:rPr lang="zh-TW" altLang="en-US" dirty="0"/>
              <a:t>當中，在這邊我們以常用的 </a:t>
            </a:r>
            <a:r>
              <a:rPr lang="en-US" altLang="zh-TW" sz="2800" dirty="0" smtClean="0">
                <a:solidFill>
                  <a:srgbClr val="FFC000"/>
                </a:solidFill>
              </a:rPr>
              <a:t>Chrome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zh-TW" altLang="en-US" dirty="0"/>
              <a:t>打開</a:t>
            </a:r>
            <a:r>
              <a:rPr lang="en-US" altLang="zh-TW" dirty="0"/>
              <a:t>Chrome </a:t>
            </a:r>
            <a:r>
              <a:rPr lang="zh-TW" altLang="en-US" dirty="0"/>
              <a:t>開發者工具</a:t>
            </a:r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在</a:t>
            </a:r>
            <a:r>
              <a:rPr lang="en-US" altLang="zh-TW" dirty="0" smtClean="0">
                <a:solidFill>
                  <a:srgbClr val="FFC000"/>
                </a:solidFill>
              </a:rPr>
              <a:t>Chrome</a:t>
            </a:r>
            <a:r>
              <a:rPr lang="zh-TW" altLang="en-US" dirty="0" smtClean="0">
                <a:solidFill>
                  <a:srgbClr val="FFC000"/>
                </a:solidFill>
              </a:rPr>
              <a:t>選單          中</a:t>
            </a:r>
            <a:r>
              <a:rPr lang="zh-TW" altLang="en-US" dirty="0">
                <a:solidFill>
                  <a:srgbClr val="FFC000"/>
                </a:solidFill>
              </a:rPr>
              <a:t>選擇 更多工具 </a:t>
            </a:r>
            <a:r>
              <a:rPr lang="en-US" altLang="zh-TW" dirty="0">
                <a:solidFill>
                  <a:srgbClr val="FFC000"/>
                </a:solidFill>
              </a:rPr>
              <a:t>&gt; </a:t>
            </a:r>
            <a:r>
              <a:rPr lang="zh-TW" altLang="en-US" dirty="0">
                <a:solidFill>
                  <a:srgbClr val="FFC000"/>
                </a:solidFill>
              </a:rPr>
              <a:t>開發者工具</a:t>
            </a:r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在頁面元素上右鍵點擊，選擇 “檢查”</a:t>
            </a:r>
          </a:p>
          <a:p>
            <a:pPr lvl="1"/>
            <a:r>
              <a:rPr lang="zh-TW" altLang="en-US" dirty="0">
                <a:solidFill>
                  <a:srgbClr val="FFC000"/>
                </a:solidFill>
              </a:rPr>
              <a:t>使用 快捷鍵 </a:t>
            </a:r>
            <a:r>
              <a:rPr lang="en-US" altLang="zh-TW" dirty="0" err="1">
                <a:solidFill>
                  <a:srgbClr val="FFC000"/>
                </a:solidFill>
              </a:rPr>
              <a:t>Ctrl+Shift+I</a:t>
            </a:r>
            <a:r>
              <a:rPr lang="en-US" altLang="zh-TW" dirty="0">
                <a:solidFill>
                  <a:srgbClr val="FFC000"/>
                </a:solidFill>
              </a:rPr>
              <a:t> (Windows) </a:t>
            </a:r>
            <a:r>
              <a:rPr lang="zh-TW" altLang="en-US" dirty="0">
                <a:solidFill>
                  <a:srgbClr val="FFC000"/>
                </a:solidFill>
              </a:rPr>
              <a:t>或 </a:t>
            </a:r>
            <a:r>
              <a:rPr lang="en-US" altLang="zh-TW" dirty="0" err="1">
                <a:solidFill>
                  <a:srgbClr val="FFC000"/>
                </a:solidFill>
              </a:rPr>
              <a:t>Cmd+Opt+I</a:t>
            </a:r>
            <a:r>
              <a:rPr lang="en-US" altLang="zh-TW" dirty="0">
                <a:solidFill>
                  <a:srgbClr val="FFC000"/>
                </a:solidFill>
              </a:rPr>
              <a:t> (Mac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05" y="2776537"/>
            <a:ext cx="4381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6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人員工具</a:t>
            </a:r>
            <a:r>
              <a:rPr lang="en-US" altLang="zh-TW" dirty="0"/>
              <a:t>(</a:t>
            </a:r>
            <a:r>
              <a:rPr lang="zh-TW" altLang="en-US" dirty="0"/>
              <a:t>以</a:t>
            </a:r>
            <a:r>
              <a:rPr lang="en-US" altLang="zh-TW" dirty="0"/>
              <a:t>Chrome</a:t>
            </a:r>
            <a:r>
              <a:rPr lang="zh-TW" altLang="en-US" dirty="0"/>
              <a:t>為例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由於開發者工具的內容眾多，我們只簡單介紹元素頁面，其餘的部分請大家自行</a:t>
            </a:r>
            <a:r>
              <a:rPr lang="zh-TW" altLang="en-US" dirty="0" smtClean="0">
                <a:hlinkClick r:id="rId2"/>
              </a:rPr>
              <a:t>上 </a:t>
            </a:r>
            <a:r>
              <a:rPr lang="en-US" altLang="zh-TW" dirty="0" smtClean="0">
                <a:hlinkClick r:id="rId2"/>
              </a:rPr>
              <a:t>chrome</a:t>
            </a:r>
            <a:r>
              <a:rPr lang="zh-TW" altLang="en-US" dirty="0" smtClean="0">
                <a:hlinkClick r:id="rId2"/>
              </a:rPr>
              <a:t>網站</a:t>
            </a:r>
            <a:r>
              <a:rPr lang="zh-TW" altLang="en-US" dirty="0" smtClean="0"/>
              <a:t>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794186"/>
            <a:ext cx="5334952" cy="45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元素面板</a:t>
            </a:r>
            <a:r>
              <a:rPr lang="en-US" altLang="zh-TW" dirty="0" smtClean="0"/>
              <a:t>(Element)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4841" y="1075268"/>
            <a:ext cx="10992423" cy="5024804"/>
          </a:xfrm>
        </p:spPr>
        <p:txBody>
          <a:bodyPr/>
          <a:lstStyle/>
          <a:p>
            <a:r>
              <a:rPr lang="zh-TW" altLang="en-US" dirty="0" smtClean="0"/>
              <a:t>元素面板主要顯示該網頁的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以及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的原始碼</a:t>
            </a:r>
            <a:endParaRPr lang="en-US" altLang="zh-TW" dirty="0" smtClean="0"/>
          </a:p>
          <a:p>
            <a:r>
              <a:rPr lang="zh-TW" altLang="en-US" dirty="0" smtClean="0"/>
              <a:t>該原始碼可編輯後，在網頁上看到編輯後的樣式，或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格式，但這些改變，並不會改變網頁原始碼本身。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28" y="3109261"/>
            <a:ext cx="5032905" cy="27999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33" y="4373039"/>
            <a:ext cx="2092325" cy="20923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98" y="2727554"/>
            <a:ext cx="3539066" cy="10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元素面板</a:t>
            </a:r>
            <a:r>
              <a:rPr lang="en-US" altLang="zh-TW" dirty="0" smtClean="0"/>
              <a:t>(Element)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4841" y="1075268"/>
            <a:ext cx="10992423" cy="5024804"/>
          </a:xfrm>
        </p:spPr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1082" t="1813" r="12335" b="28097"/>
          <a:stretch/>
        </p:blipFill>
        <p:spPr>
          <a:xfrm>
            <a:off x="2156258" y="1911312"/>
            <a:ext cx="7496704" cy="2827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490" y="5265035"/>
            <a:ext cx="2771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</a:rPr>
              <a:t>最左上方的按鈕為元素選擇紐，點選後，當滑鼠移到網頁上，則可顯示該元素的</a:t>
            </a:r>
            <a:r>
              <a:rPr lang="en-US" altLang="zh-TW" b="1" dirty="0">
                <a:solidFill>
                  <a:schemeClr val="accent2"/>
                </a:solidFill>
              </a:rPr>
              <a:t>HTML</a:t>
            </a:r>
            <a:r>
              <a:rPr lang="zh-TW" altLang="en-US" b="1" dirty="0">
                <a:solidFill>
                  <a:schemeClr val="accent2"/>
                </a:solidFill>
              </a:rPr>
              <a:t>以及</a:t>
            </a:r>
            <a:r>
              <a:rPr lang="en-US" altLang="zh-TW" b="1" dirty="0">
                <a:solidFill>
                  <a:schemeClr val="accent2"/>
                </a:solidFill>
              </a:rPr>
              <a:t>CSS</a:t>
            </a:r>
            <a:r>
              <a:rPr lang="zh-TW" altLang="en-US" b="1" dirty="0">
                <a:solidFill>
                  <a:schemeClr val="accent2"/>
                </a:solidFill>
              </a:rPr>
              <a:t>設定</a:t>
            </a:r>
            <a:endParaRPr lang="en-US" altLang="zh-TW" b="1" dirty="0">
              <a:solidFill>
                <a:schemeClr val="accent2"/>
              </a:solidFill>
            </a:endParaRPr>
          </a:p>
        </p:txBody>
      </p:sp>
      <p:cxnSp>
        <p:nvCxnSpPr>
          <p:cNvPr id="8" name="直線單箭頭接點 7"/>
          <p:cNvCxnSpPr>
            <a:stCxn id="6" idx="0"/>
          </p:cNvCxnSpPr>
          <p:nvPr/>
        </p:nvCxnSpPr>
        <p:spPr>
          <a:xfrm flipV="1">
            <a:off x="1506067" y="2001113"/>
            <a:ext cx="898466" cy="326392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68250" y="5542034"/>
            <a:ext cx="3251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顯示模式切換</a:t>
            </a:r>
            <a:r>
              <a:rPr lang="zh-TW" altLang="en-US" b="1" dirty="0" smtClean="0">
                <a:solidFill>
                  <a:srgbClr val="00B050"/>
                </a:solidFill>
              </a:rPr>
              <a:t>：透過</a:t>
            </a:r>
            <a:r>
              <a:rPr lang="zh-TW" altLang="en-US" b="1" dirty="0">
                <a:solidFill>
                  <a:srgbClr val="00B050"/>
                </a:solidFill>
              </a:rPr>
              <a:t>切換不同的</a:t>
            </a:r>
            <a:r>
              <a:rPr lang="en-US" altLang="zh-TW" b="1" dirty="0">
                <a:solidFill>
                  <a:srgbClr val="00B050"/>
                </a:solidFill>
              </a:rPr>
              <a:t>Device</a:t>
            </a:r>
            <a:r>
              <a:rPr lang="zh-TW" altLang="en-US" b="1" dirty="0">
                <a:solidFill>
                  <a:srgbClr val="00B050"/>
                </a:solidFill>
              </a:rPr>
              <a:t>，預覽網頁在不同</a:t>
            </a:r>
            <a:r>
              <a:rPr lang="en-US" altLang="zh-TW" b="1" dirty="0">
                <a:solidFill>
                  <a:srgbClr val="00B050"/>
                </a:solidFill>
              </a:rPr>
              <a:t>Device</a:t>
            </a:r>
            <a:r>
              <a:rPr lang="zh-TW" altLang="en-US" b="1" dirty="0">
                <a:solidFill>
                  <a:srgbClr val="00B050"/>
                </a:solidFill>
              </a:rPr>
              <a:t>上所顯示的樣式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2516739" y="2155344"/>
            <a:ext cx="4132878" cy="32639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4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練習一 開發人員工具使用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請連上</a:t>
            </a:r>
            <a:r>
              <a:rPr lang="en-US" altLang="zh-TW" dirty="0" err="1" smtClean="0"/>
              <a:t>flickr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r>
              <a:rPr lang="zh-TW" altLang="en-US" dirty="0" smtClean="0"/>
              <a:t>開啟開發人員工具</a:t>
            </a:r>
            <a:endParaRPr lang="en-US" altLang="zh-TW" dirty="0" smtClean="0"/>
          </a:p>
          <a:p>
            <a:r>
              <a:rPr lang="zh-TW" altLang="en-US" dirty="0"/>
              <a:t>試</a:t>
            </a:r>
            <a:r>
              <a:rPr lang="zh-TW" altLang="en-US" dirty="0" smtClean="0"/>
              <a:t>著在網頁的任何一個地方加上一句</a:t>
            </a:r>
            <a:r>
              <a:rPr lang="en-US" altLang="zh-TW" dirty="0" smtClean="0"/>
              <a:t>”Hello </a:t>
            </a:r>
            <a:r>
              <a:rPr lang="zh-TW" altLang="en-US" dirty="0" smtClean="0"/>
              <a:t>你的學號 姓名</a:t>
            </a:r>
            <a:r>
              <a:rPr lang="en-US" altLang="zh-TW" dirty="0" smtClean="0"/>
              <a:t>“</a:t>
            </a:r>
          </a:p>
          <a:p>
            <a:r>
              <a:rPr lang="zh-TW" altLang="en-US" dirty="0" smtClean="0"/>
              <a:t>請進入</a:t>
            </a:r>
            <a:r>
              <a:rPr lang="en-US" altLang="zh-TW" dirty="0" err="1" smtClean="0"/>
              <a:t>flickr</a:t>
            </a:r>
            <a:r>
              <a:rPr lang="zh-TW" altLang="en-US" dirty="0" smtClean="0"/>
              <a:t>當中的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透過搜尋找出相簿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透過開發者工具當中的顯示模式切換，切換不同的</a:t>
            </a:r>
            <a:r>
              <a:rPr lang="en-US" altLang="zh-TW" dirty="0" smtClean="0"/>
              <a:t>Device</a:t>
            </a:r>
            <a:r>
              <a:rPr lang="zh-TW" altLang="en-US" dirty="0" smtClean="0"/>
              <a:t>，觀察網頁在不同的</a:t>
            </a:r>
            <a:r>
              <a:rPr lang="en-US" altLang="zh-TW" dirty="0" smtClean="0"/>
              <a:t>resolution</a:t>
            </a:r>
            <a:r>
              <a:rPr lang="zh-TW" altLang="en-US" dirty="0" smtClean="0"/>
              <a:t>下所顯示的網頁樣式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25</a:t>
            </a:fld>
            <a:endParaRPr lang="zh-TW" altLang="en-US" dirty="0"/>
          </a:p>
        </p:txBody>
      </p:sp>
      <p:sp>
        <p:nvSpPr>
          <p:cNvPr id="8" name="圖片版面配置區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19" y="1049096"/>
            <a:ext cx="5149321" cy="25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800" dirty="0"/>
              <a:t>更為靈活且彈性的版面</a:t>
            </a:r>
            <a:r>
              <a:rPr lang="zh-TW" altLang="en-US" sz="4800" dirty="0" smtClean="0"/>
              <a:t>設計</a:t>
            </a:r>
            <a:r>
              <a:rPr lang="en-US" altLang="zh-TW" sz="4800" dirty="0" smtClean="0"/>
              <a:t>-</a:t>
            </a:r>
            <a:r>
              <a:rPr lang="en-US" altLang="zh-TW" sz="4800" dirty="0" smtClean="0">
                <a:solidFill>
                  <a:srgbClr val="FF0000"/>
                </a:solidFill>
              </a:rPr>
              <a:t/>
            </a:r>
            <a:br>
              <a:rPr lang="en-US" altLang="zh-TW" sz="4800" dirty="0" smtClean="0">
                <a:solidFill>
                  <a:srgbClr val="FF0000"/>
                </a:solidFill>
              </a:rPr>
            </a:br>
            <a:r>
              <a:rPr lang="en-US" altLang="zh-TW" sz="4800" dirty="0" smtClean="0">
                <a:solidFill>
                  <a:srgbClr val="FF0000"/>
                </a:solidFill>
              </a:rPr>
              <a:t>R</a:t>
            </a:r>
            <a:r>
              <a:rPr lang="en-US" altLang="zh-TW" sz="4800" dirty="0" smtClean="0"/>
              <a:t>esponsive </a:t>
            </a:r>
            <a:r>
              <a:rPr lang="en-US" altLang="zh-TW" sz="4800" dirty="0">
                <a:solidFill>
                  <a:srgbClr val="FF0000"/>
                </a:solidFill>
              </a:rPr>
              <a:t>W</a:t>
            </a:r>
            <a:r>
              <a:rPr lang="en-US" altLang="zh-TW" sz="4800" dirty="0"/>
              <a:t>eb </a:t>
            </a:r>
            <a:r>
              <a:rPr lang="en-US" altLang="zh-TW" sz="4800" dirty="0" smtClean="0">
                <a:solidFill>
                  <a:srgbClr val="FF0000"/>
                </a:solidFill>
              </a:rPr>
              <a:t>D</a:t>
            </a:r>
            <a:r>
              <a:rPr lang="en-US" altLang="zh-TW" sz="4800" dirty="0" smtClean="0"/>
              <a:t>esign(RWD:</a:t>
            </a:r>
            <a:r>
              <a:rPr lang="zh-TW" altLang="en-US" sz="4800" dirty="0" smtClean="0"/>
              <a:t>響應式網頁設計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1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RWD(Responsive </a:t>
            </a:r>
            <a:r>
              <a:rPr lang="en-US" altLang="zh-TW" dirty="0"/>
              <a:t>W</a:t>
            </a:r>
            <a:r>
              <a:rPr lang="en-US" altLang="zh-TW" dirty="0" smtClean="0"/>
              <a:t>eb </a:t>
            </a:r>
            <a:r>
              <a:rPr lang="en-US" altLang="zh-TW" dirty="0"/>
              <a:t>D</a:t>
            </a:r>
            <a:r>
              <a:rPr lang="en-US" altLang="zh-TW" dirty="0" smtClean="0"/>
              <a:t>esign)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1" y="1077110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b="0" dirty="0"/>
              <a:t>響應式網頁設計（英語：</a:t>
            </a:r>
            <a:r>
              <a:rPr lang="en-US" altLang="zh-TW" b="0" dirty="0"/>
              <a:t>Responsive web design</a:t>
            </a:r>
            <a:r>
              <a:rPr lang="zh-TW" altLang="en-US" b="0" dirty="0"/>
              <a:t>，通常縮寫為</a:t>
            </a:r>
            <a:r>
              <a:rPr lang="en-US" altLang="zh-TW" b="0" dirty="0"/>
              <a:t>RWD</a:t>
            </a:r>
            <a:r>
              <a:rPr lang="zh-TW" altLang="en-US" b="0" dirty="0" smtClean="0"/>
              <a:t>）， </a:t>
            </a:r>
            <a:endParaRPr lang="en-US" altLang="zh-TW" b="0" dirty="0" smtClean="0"/>
          </a:p>
          <a:p>
            <a:r>
              <a:rPr lang="zh-TW" altLang="en-US" dirty="0"/>
              <a:t>又稱</a:t>
            </a:r>
            <a:r>
              <a:rPr lang="zh-TW" altLang="en-US" dirty="0">
                <a:solidFill>
                  <a:srgbClr val="FF0000"/>
                </a:solidFill>
              </a:rPr>
              <a:t>適應性網頁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自適應網頁設計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回應式網頁設計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多螢網頁設計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b="0" dirty="0" smtClean="0"/>
              <a:t>針對不同瀏覽的媒介</a:t>
            </a:r>
            <a:r>
              <a:rPr lang="zh-TW" altLang="en-US" b="0" dirty="0"/>
              <a:t>（從桌面電腦顯示器到行動電話或其他行動產品裝置） </a:t>
            </a:r>
            <a:r>
              <a:rPr lang="zh-TW" altLang="en-US" b="0" dirty="0" smtClean="0"/>
              <a:t>，不同的螢幕尺寸，自行調整網頁內容的排版方式，讓網也在這些媒介上可正常顯示</a:t>
            </a:r>
            <a:endParaRPr lang="en-US" altLang="zh-TW" b="0" dirty="0" smtClean="0"/>
          </a:p>
          <a:p>
            <a:r>
              <a:rPr lang="zh-TW" altLang="en-US" b="0" dirty="0" smtClean="0"/>
              <a:t>採用 </a:t>
            </a:r>
            <a:r>
              <a:rPr lang="en-US" altLang="zh-TW" b="0" dirty="0"/>
              <a:t>RWD </a:t>
            </a:r>
            <a:r>
              <a:rPr lang="zh-TW" altLang="en-US" b="0" dirty="0"/>
              <a:t>的優點之一</a:t>
            </a:r>
            <a:r>
              <a:rPr lang="zh-TW" altLang="en-US" b="0" dirty="0" smtClean="0"/>
              <a:t>，只需</a:t>
            </a:r>
            <a:r>
              <a:rPr lang="zh-TW" altLang="en-US" b="0" dirty="0"/>
              <a:t>要維護單一網站版本</a:t>
            </a:r>
            <a:r>
              <a:rPr lang="zh-TW" altLang="en-US" b="0" dirty="0" smtClean="0"/>
              <a:t>，即可 </a:t>
            </a:r>
            <a:r>
              <a:rPr lang="zh-TW" altLang="en-US" b="0" dirty="0"/>
              <a:t>兼顧電腦版和行動版網站訪客的使用</a:t>
            </a:r>
            <a:r>
              <a:rPr lang="zh-TW" altLang="en-US" b="0" dirty="0" smtClean="0"/>
              <a:t>需求</a:t>
            </a:r>
            <a:endParaRPr lang="en-US" altLang="zh-TW" b="0" dirty="0" smtClean="0"/>
          </a:p>
          <a:p>
            <a:endParaRPr lang="en-US" altLang="zh-TW" b="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026" name="Picture 2" descr="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1" y="3419723"/>
            <a:ext cx="6168048" cy="30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14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RWD - </a:t>
            </a:r>
            <a:r>
              <a:rPr lang="zh-TW" altLang="en-US" dirty="0" smtClean="0"/>
              <a:t>多樣化的行動裝置</a:t>
            </a:r>
            <a:endParaRPr lang="zh-TW" altLang="en-US" dirty="0"/>
          </a:p>
        </p:txBody>
      </p:sp>
      <p:pic>
        <p:nvPicPr>
          <p:cNvPr id="1030" name="Picture 6" descr="http://www.htc.com/managed-assets/shared/desktop/smartphones/htc-desire-510/en_US/A11_3V_White_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88" y="1797134"/>
            <a:ext cx="3327525" cy="26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028" name="Picture 4" descr="https://encrypted-tbn0.gstatic.com/images?q=tbn:ANd9GcS4abutUJ5xZAm9nKMF6_NXNc1KuBKRLjaQl-Z60oOLJNZAJ2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2" y="1897495"/>
            <a:ext cx="220027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.gottabemobile.com/wp-content/uploads/2012/11/iPad-mini-vs-ipad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13" y="3085296"/>
            <a:ext cx="3400284" cy="25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dn01.dcfever.com/media/tablets/images/2013/07/asus_1103_1373962115_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63" y="4482607"/>
            <a:ext cx="2871033" cy="21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RWD(Responsive Web Design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RWD </a:t>
            </a:r>
            <a:r>
              <a:rPr lang="zh-TW" altLang="en-US" dirty="0" smtClean="0"/>
              <a:t>網頁範例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可透過縮放視窗，觀察在不同的</a:t>
            </a:r>
            <a:r>
              <a:rPr lang="en-US" altLang="zh-TW" dirty="0" smtClean="0"/>
              <a:t>Resolution</a:t>
            </a:r>
            <a:r>
              <a:rPr lang="zh-TW" altLang="en-US" dirty="0" smtClean="0"/>
              <a:t>下，網頁版面的變化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72" y="2266318"/>
            <a:ext cx="6204591" cy="35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0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認識</a:t>
            </a:r>
            <a:r>
              <a:rPr lang="en-US" altLang="zh-TW" dirty="0" smtClean="0"/>
              <a:t>UI/UX </a:t>
            </a:r>
            <a:endParaRPr lang="zh-TW" altLang="en-US" dirty="0"/>
          </a:p>
        </p:txBody>
      </p:sp>
      <p:pic>
        <p:nvPicPr>
          <p:cNvPr id="7" name="NTy-z7UjA_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8475" y="1681163"/>
            <a:ext cx="7842250" cy="441166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9" name="笑臉 8">
            <a:hlinkClick r:id="rId4"/>
          </p:cNvPr>
          <p:cNvSpPr/>
          <p:nvPr/>
        </p:nvSpPr>
        <p:spPr>
          <a:xfrm>
            <a:off x="10796954" y="6092172"/>
            <a:ext cx="527538" cy="43172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8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的設計要素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支援流暢的版面檢視</a:t>
            </a:r>
            <a:endParaRPr lang="en-US" altLang="zh-TW" sz="2000" dirty="0" smtClean="0"/>
          </a:p>
          <a:p>
            <a:r>
              <a:rPr lang="zh-TW" altLang="en-US" sz="2000" dirty="0" smtClean="0"/>
              <a:t>依照比例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百分比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分配表格欄位空間，不要案像素</a:t>
            </a:r>
            <a:r>
              <a:rPr lang="en-US" altLang="zh-TW" sz="2000" dirty="0" smtClean="0"/>
              <a:t>(pixel)</a:t>
            </a:r>
            <a:r>
              <a:rPr lang="zh-TW" altLang="en-US" sz="2000" dirty="0" smtClean="0"/>
              <a:t>分配表格的欄位空間</a:t>
            </a:r>
            <a:endParaRPr lang="en-US" altLang="zh-TW" sz="2000" dirty="0" smtClean="0"/>
          </a:p>
          <a:p>
            <a:r>
              <a:rPr lang="zh-TW" altLang="en-US" sz="2000" dirty="0" smtClean="0"/>
              <a:t>高彈性的圖形顯示，自動調整圖片大小，避免破壞網頁版面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設計的四大原則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33669"/>
            <a:ext cx="11202924" cy="5331695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行動優先還是</a:t>
            </a:r>
            <a:r>
              <a:rPr lang="en-US" altLang="zh-TW" dirty="0" smtClean="0"/>
              <a:t>PC</a:t>
            </a:r>
            <a:r>
              <a:rPr lang="zh-TW" altLang="en-US" dirty="0" smtClean="0"/>
              <a:t>優先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由於目前</a:t>
            </a:r>
            <a:r>
              <a:rPr lang="en-US" altLang="zh-TW" b="0" dirty="0" smtClean="0"/>
              <a:t>pc</a:t>
            </a:r>
            <a:r>
              <a:rPr lang="zh-TW" altLang="en-US" b="0" dirty="0" smtClean="0"/>
              <a:t>與行動裝置普及，因此多數的網站，都是以兩方面同時進行為主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內容串流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隨著行動裝置普及，網頁設計的趨勢，約來越須於垂直發展，網頁內容會不段往下方延伸，這就稱為內容串流</a:t>
            </a:r>
            <a:endParaRPr lang="en-US" altLang="zh-TW" b="0" dirty="0" smtClean="0"/>
          </a:p>
          <a:p>
            <a:r>
              <a:rPr lang="zh-TW" altLang="en-US" dirty="0" smtClean="0"/>
              <a:t>點陣圖還是向量圖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點陣圖</a:t>
            </a:r>
            <a:r>
              <a:rPr lang="en-US" altLang="zh-TW" b="0" dirty="0" smtClean="0"/>
              <a:t>(jpg</a:t>
            </a:r>
            <a:r>
              <a:rPr lang="zh-TW" altLang="en-US" b="0" dirty="0" smtClean="0"/>
              <a:t>、</a:t>
            </a:r>
            <a:r>
              <a:rPr lang="en-US" altLang="zh-TW" b="0" dirty="0" err="1" smtClean="0"/>
              <a:t>png</a:t>
            </a:r>
            <a:r>
              <a:rPr lang="zh-TW" altLang="en-US" b="0" dirty="0" smtClean="0"/>
              <a:t>、</a:t>
            </a:r>
            <a:r>
              <a:rPr lang="en-US" altLang="zh-TW" b="0" dirty="0" smtClean="0"/>
              <a:t>gif) </a:t>
            </a:r>
            <a:r>
              <a:rPr lang="zh-TW" altLang="en-US" b="0" dirty="0" smtClean="0"/>
              <a:t>是用</a:t>
            </a:r>
            <a:r>
              <a:rPr lang="zh-TW" altLang="en-US" b="0" dirty="0" smtClean="0">
                <a:solidFill>
                  <a:srgbClr val="FFFF00"/>
                </a:solidFill>
              </a:rPr>
              <a:t>像素</a:t>
            </a:r>
            <a:r>
              <a:rPr lang="zh-TW" altLang="en-US" b="0" dirty="0" smtClean="0"/>
              <a:t>來顯示影像，因此放大後，會發現圖片會變得類似馬賽克的狀況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向量圖</a:t>
            </a:r>
            <a:r>
              <a:rPr lang="en-US" altLang="zh-TW" b="0" dirty="0" smtClean="0"/>
              <a:t>(SVG)</a:t>
            </a:r>
            <a:r>
              <a:rPr lang="zh-TW" altLang="en-US" b="0" dirty="0" smtClean="0"/>
              <a:t>通常</a:t>
            </a:r>
            <a:r>
              <a:rPr lang="en-US" altLang="zh-TW" b="0" dirty="0" smtClean="0"/>
              <a:t>size</a:t>
            </a:r>
            <a:r>
              <a:rPr lang="zh-TW" altLang="en-US" b="0" dirty="0" smtClean="0"/>
              <a:t>會比較小，很適合行動端來使用，但是部分舊型的瀏覽器並不支援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而兩者各有利弊，實際使用可視網頁狀況進行調整</a:t>
            </a:r>
            <a:endParaRPr lang="en-US" altLang="zh-TW" b="0" dirty="0"/>
          </a:p>
          <a:p>
            <a:r>
              <a:rPr lang="zh-TW" altLang="en-US" dirty="0" smtClean="0"/>
              <a:t>相對單位或是固定單位</a:t>
            </a:r>
            <a:endParaRPr lang="en-US" altLang="zh-TW" dirty="0" smtClean="0"/>
          </a:p>
          <a:p>
            <a:pPr lvl="1"/>
            <a:r>
              <a:rPr lang="zh-TW" altLang="en-US" b="0" dirty="0" smtClean="0"/>
              <a:t>傳統網頁的單位有 </a:t>
            </a:r>
            <a:r>
              <a:rPr lang="en-US" altLang="zh-TW" b="0" dirty="0" err="1" smtClean="0"/>
              <a:t>px</a:t>
            </a:r>
            <a:r>
              <a:rPr lang="zh-TW" altLang="en-US" b="0" dirty="0" smtClean="0"/>
              <a:t>、</a:t>
            </a:r>
            <a:r>
              <a:rPr lang="en-US" altLang="zh-TW" b="0" dirty="0" err="1" smtClean="0"/>
              <a:t>pt</a:t>
            </a:r>
            <a:r>
              <a:rPr lang="zh-TW" altLang="en-US" b="0" dirty="0" smtClean="0"/>
              <a:t>、</a:t>
            </a:r>
            <a:r>
              <a:rPr lang="en-US" altLang="zh-TW" b="0" dirty="0" smtClean="0"/>
              <a:t>cm</a:t>
            </a:r>
            <a:r>
              <a:rPr lang="zh-TW" altLang="en-US" b="0" dirty="0" smtClean="0"/>
              <a:t>等，這些都是固定單位，當跨平台需求發生的時候，會造成網頁元素定位的混亂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因應跨平台的需求，分比的相對定位就發生了作用。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115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RWD(Responsive Web Design)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35802" y="1217294"/>
            <a:ext cx="5265419" cy="4946881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的缺</a:t>
            </a:r>
            <a:r>
              <a:rPr lang="zh-TW" altLang="en-US" dirty="0"/>
              <a:t>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舊版本的瀏覽器不支援</a:t>
            </a:r>
            <a:r>
              <a:rPr lang="en-US" altLang="zh-TW" dirty="0" smtClean="0"/>
              <a:t>(</a:t>
            </a:r>
            <a:r>
              <a:rPr lang="zh-TW" altLang="en-US" dirty="0" smtClean="0"/>
              <a:t>只支援</a:t>
            </a:r>
            <a:r>
              <a:rPr lang="en-US" altLang="zh-TW" dirty="0" smtClean="0"/>
              <a:t>ie9</a:t>
            </a:r>
            <a:r>
              <a:rPr lang="zh-TW" altLang="en-US" dirty="0" smtClean="0"/>
              <a:t>以上，其餘瀏覽器，則使用自動更新至最新版本即可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不適合太複雜的網頁內容</a:t>
            </a:r>
            <a:endParaRPr lang="en-US" altLang="zh-TW" dirty="0" smtClean="0"/>
          </a:p>
          <a:p>
            <a:pPr lvl="1"/>
            <a:r>
              <a:rPr lang="zh-TW" altLang="en-US" dirty="0"/>
              <a:t>載</a:t>
            </a:r>
            <a:r>
              <a:rPr lang="zh-TW" altLang="en-US" dirty="0" smtClean="0"/>
              <a:t>入速度的問題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開發的時間較</a:t>
            </a:r>
            <a:r>
              <a:rPr lang="zh-TW" altLang="en-US" dirty="0"/>
              <a:t>長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541783" y="1217294"/>
            <a:ext cx="5265419" cy="494688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RWD</a:t>
            </a:r>
            <a:r>
              <a:rPr lang="zh-TW" altLang="en-US" dirty="0" smtClean="0"/>
              <a:t>的優點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跨平台適用於多種載具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節省開發成本，縮短開發時間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不需要下載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即可使用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維護成本較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來的低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網站的規格樣式在不同的載具上是一致的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改善使用者體驗、提升網站的轉換率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對於</a:t>
            </a:r>
            <a:r>
              <a:rPr lang="en-US" altLang="zh-TW" dirty="0" smtClean="0"/>
              <a:t>SEO(</a:t>
            </a:r>
            <a:r>
              <a:rPr lang="zh-TW" altLang="en-US" dirty="0" smtClean="0"/>
              <a:t>搜尋引擎最佳化</a:t>
            </a:r>
            <a:r>
              <a:rPr lang="en-US" altLang="zh-TW" dirty="0" smtClean="0"/>
              <a:t>)</a:t>
            </a:r>
            <a:r>
              <a:rPr lang="zh-TW" altLang="en-US" dirty="0" smtClean="0"/>
              <a:t>是有利的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減少重複的網頁內容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降低網頁跳轉綠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避免訪客碰壁，提高網頁可用性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保持單一連結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提高在地搜尋評價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057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 </a:t>
            </a:r>
            <a:r>
              <a:rPr lang="zh-TW" altLang="en-US" dirty="0" smtClean="0"/>
              <a:t>網頁實例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1062360" y="5755341"/>
            <a:ext cx="4825158" cy="515472"/>
          </a:xfrm>
        </p:spPr>
        <p:txBody>
          <a:bodyPr/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RWD Design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6190783" y="5791199"/>
            <a:ext cx="4825159" cy="515471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Not Apply RWD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11" y="2593861"/>
            <a:ext cx="5375299" cy="2910468"/>
          </a:xfrm>
          <a:prstGeom prst="rect">
            <a:avLst/>
          </a:prstGeom>
        </p:spPr>
      </p:pic>
      <p:pic>
        <p:nvPicPr>
          <p:cNvPr id="3074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10" y="2712798"/>
            <a:ext cx="5871549" cy="288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" y="2593860"/>
            <a:ext cx="5795787" cy="3012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7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 </a:t>
            </a:r>
            <a:r>
              <a:rPr lang="zh-TW" altLang="en-US" dirty="0" smtClean="0"/>
              <a:t>體驗與教學網站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69" y="1305043"/>
            <a:ext cx="4893080" cy="4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RWD</a:t>
            </a:r>
            <a:r>
              <a:rPr lang="zh-TW" altLang="en-US" dirty="0" smtClean="0"/>
              <a:t>設計的主要概念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67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Viewport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Viewport</a:t>
            </a:r>
            <a:r>
              <a:rPr lang="zh-TW" altLang="en-US" dirty="0" smtClean="0"/>
              <a:t>是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r>
              <a:rPr lang="zh-TW" altLang="en-US" dirty="0" smtClean="0"/>
              <a:t>告訴瀏覽器目前載具的高度與寬度，作為網頁縮放時的基準比例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9273" y="2373236"/>
            <a:ext cx="5053796" cy="120032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smtClean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zh-TW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"width=device-width, initial-scale=1.0,minimum-scale=0.8,maximum-scale=2.0,user-scalable=no"</a:t>
            </a:r>
            <a:r>
              <a:rPr lang="en-US" altLang="zh-TW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58001" y="2373236"/>
            <a:ext cx="5779263" cy="30008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/>
              <a:t>width: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device-width(</a:t>
            </a:r>
            <a:r>
              <a:rPr lang="zh-TW" altLang="en-US" dirty="0" smtClean="0"/>
              <a:t>載具的寬度</a:t>
            </a:r>
            <a:r>
              <a:rPr lang="en-US" altLang="zh-TW" dirty="0" smtClean="0"/>
              <a:t>)</a:t>
            </a:r>
            <a:r>
              <a:rPr lang="zh-TW" altLang="en-US" dirty="0" smtClean="0"/>
              <a:t> 作為可視區域的寬度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/>
              <a:t>initial-scale</a:t>
            </a:r>
            <a:r>
              <a:rPr lang="zh-TW" altLang="en-US" dirty="0" smtClean="0"/>
              <a:t>：初始的比例，</a:t>
            </a:r>
            <a:r>
              <a:rPr lang="en-US" altLang="zh-TW" dirty="0" smtClean="0"/>
              <a:t>1</a:t>
            </a:r>
            <a:r>
              <a:rPr lang="zh-TW" altLang="en-US" dirty="0" smtClean="0"/>
              <a:t>表示為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，範圍從</a:t>
            </a:r>
            <a:r>
              <a:rPr lang="en-US" altLang="zh-TW" dirty="0" smtClean="0"/>
              <a:t>0.1 ~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/>
              <a:t>minimum-scale</a:t>
            </a:r>
            <a:r>
              <a:rPr lang="zh-TW" altLang="en-US" dirty="0" smtClean="0"/>
              <a:t>：最小可縮放比例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/>
              <a:t>maximum-scale</a:t>
            </a:r>
            <a:r>
              <a:rPr lang="zh-TW" altLang="en-US" dirty="0" smtClean="0"/>
              <a:t>：最大可縮放比例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/>
              <a:t>user-scalable</a:t>
            </a:r>
            <a:r>
              <a:rPr lang="zh-TW" altLang="en-US" dirty="0" smtClean="0"/>
              <a:t>：是否允許使用者進行縮放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6273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Media Queries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媒體查詢標籤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響應式網頁的核心技術之一</a:t>
            </a:r>
            <a:endParaRPr lang="en-US" altLang="zh-TW" dirty="0" smtClean="0"/>
          </a:p>
          <a:p>
            <a:r>
              <a:rPr lang="zh-TW" altLang="en-US" dirty="0" smtClean="0"/>
              <a:t>簡單來說就是讓不同載具尺寸去套用符合該尺寸的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內容，而尺寸又稱為</a:t>
            </a:r>
            <a:r>
              <a:rPr lang="en-US" altLang="zh-TW" dirty="0" smtClean="0"/>
              <a:t>【</a:t>
            </a:r>
            <a:r>
              <a:rPr lang="zh-TW" altLang="en-US" dirty="0" smtClean="0"/>
              <a:t>斷點</a:t>
            </a:r>
            <a:r>
              <a:rPr lang="en-US" altLang="zh-TW" dirty="0" smtClean="0"/>
              <a:t>】</a:t>
            </a:r>
          </a:p>
        </p:txBody>
      </p:sp>
      <p:pic>
        <p:nvPicPr>
          <p:cNvPr id="8" name="Picture 4" descr="http://www.ibest.tw/images/01/responsive_design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8" y="2309370"/>
            <a:ext cx="6142189" cy="41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ponsive-web-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04" y="2885774"/>
            <a:ext cx="3712722" cy="24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9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Queries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媒體查詢</a:t>
            </a:r>
            <a:r>
              <a:rPr lang="zh-TW" altLang="en-US" dirty="0"/>
              <a:t>標籤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Media Queries</a:t>
            </a:r>
            <a:r>
              <a:rPr lang="zh-TW" altLang="en-US" dirty="0" smtClean="0"/>
              <a:t>的使用方式有三種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直接透過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的方式將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設定導入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當中透過</a:t>
            </a:r>
            <a:r>
              <a:rPr lang="en-US" altLang="zh-TW" dirty="0" smtClean="0"/>
              <a:t>@media</a:t>
            </a:r>
            <a:r>
              <a:rPr lang="zh-TW" altLang="en-US" dirty="0" smtClean="0"/>
              <a:t>條件，來判斷螢幕寬度，套用對應的設定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最常使用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smtClean="0"/>
              <a:t>@import</a:t>
            </a:r>
            <a:r>
              <a:rPr lang="zh-TW" altLang="en-US" dirty="0" smtClean="0"/>
              <a:t>來載入相對應的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請注意必須寫在最前面，不然會沒有效果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244195"/>
            <a:ext cx="10553700" cy="523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1784"/>
          <a:stretch/>
        </p:blipFill>
        <p:spPr>
          <a:xfrm>
            <a:off x="1359958" y="4030131"/>
            <a:ext cx="7372350" cy="25352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86533" y="6462491"/>
            <a:ext cx="240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sample_RWD_MQ.html</a:t>
            </a:r>
          </a:p>
        </p:txBody>
      </p:sp>
    </p:spTree>
    <p:extLst>
      <p:ext uri="{BB962C8B-B14F-4D97-AF65-F5344CB8AC3E}">
        <p14:creationId xmlns:p14="http://schemas.microsoft.com/office/powerpoint/2010/main" val="49337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Queries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媒體查詢標籤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媒體查詢標籤共分三大部分來進行設定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媒體類型</a:t>
            </a:r>
            <a:r>
              <a:rPr lang="en-US" altLang="zh-TW" dirty="0" smtClean="0"/>
              <a:t>(Media Type)</a:t>
            </a:r>
          </a:p>
          <a:p>
            <a:pPr lvl="1"/>
            <a:r>
              <a:rPr lang="zh-TW" altLang="en-US" dirty="0" smtClean="0"/>
              <a:t>判斷條件</a:t>
            </a:r>
            <a:r>
              <a:rPr lang="en-US" altLang="zh-TW" dirty="0" smtClean="0"/>
              <a:t>(and | not | only)</a:t>
            </a:r>
          </a:p>
          <a:p>
            <a:pPr lvl="1"/>
            <a:r>
              <a:rPr lang="zh-TW" altLang="en-US" dirty="0" smtClean="0"/>
              <a:t>媒體特徵</a:t>
            </a:r>
            <a:r>
              <a:rPr lang="en-US" altLang="zh-TW" dirty="0" smtClean="0"/>
              <a:t>(media feature)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85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認識</a:t>
            </a:r>
            <a:r>
              <a:rPr lang="en-US" altLang="zh-TW" dirty="0" smtClean="0"/>
              <a:t>UI/UX</a:t>
            </a:r>
            <a:endParaRPr lang="zh-TW" altLang="en-US" dirty="0"/>
          </a:p>
        </p:txBody>
      </p:sp>
      <p:pic>
        <p:nvPicPr>
          <p:cNvPr id="4" name="X4iY6PID8C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8463" y="2760663"/>
            <a:ext cx="3657600" cy="20574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笑臉 4">
            <a:hlinkClick r:id="rId4"/>
          </p:cNvPr>
          <p:cNvSpPr/>
          <p:nvPr/>
        </p:nvSpPr>
        <p:spPr>
          <a:xfrm>
            <a:off x="10920046" y="5328138"/>
            <a:ext cx="545123" cy="474785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8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Media Queries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 smtClean="0"/>
              <a:t>媒體查詢</a:t>
            </a:r>
            <a:r>
              <a:rPr lang="zh-TW" altLang="en-US" dirty="0"/>
              <a:t>標籤</a:t>
            </a:r>
            <a:r>
              <a:rPr lang="en-US" altLang="zh-TW" dirty="0" smtClean="0"/>
              <a:t>)-</a:t>
            </a:r>
            <a:r>
              <a:rPr lang="zh-TW" altLang="en-US" dirty="0"/>
              <a:t>媒體類型</a:t>
            </a:r>
            <a:r>
              <a:rPr lang="en-US" altLang="zh-TW" dirty="0"/>
              <a:t>(Media Type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指定套用的對象</a:t>
            </a:r>
            <a:endParaRPr lang="en-US" altLang="zh-TW" dirty="0" smtClean="0"/>
          </a:p>
          <a:p>
            <a:r>
              <a:rPr lang="zh-TW" altLang="en-US" dirty="0" smtClean="0"/>
              <a:t>一般都是以螢幕</a:t>
            </a:r>
            <a:r>
              <a:rPr lang="en-US" altLang="zh-TW" dirty="0" smtClean="0"/>
              <a:t>(Screen)</a:t>
            </a:r>
            <a:r>
              <a:rPr lang="zh-TW" altLang="en-US" dirty="0" smtClean="0"/>
              <a:t>大小來調整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40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216954"/>
              </p:ext>
            </p:extLst>
          </p:nvPr>
        </p:nvGraphicFramePr>
        <p:xfrm>
          <a:off x="1844802" y="231986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192410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04689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Media 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21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所有裝置皆適用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4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screen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電腦螢幕與行動載具螢幕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3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handheld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手機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平板行動載具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4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電視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4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projection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投影機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print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印表機列印輸出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9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braille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盲人點字機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8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Embossed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盲人點字印表機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08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Speech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朗讀式裝置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88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33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Media Queries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媒體查詢標籤</a:t>
            </a:r>
            <a:r>
              <a:rPr lang="en-US" altLang="zh-TW" dirty="0" smtClean="0"/>
              <a:t>)-</a:t>
            </a:r>
            <a:r>
              <a:rPr lang="zh-TW" altLang="en-US" dirty="0"/>
              <a:t>判斷</a:t>
            </a:r>
            <a:r>
              <a:rPr lang="zh-TW" altLang="en-US" dirty="0" smtClean="0"/>
              <a:t>條件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設定要成立的條件</a:t>
            </a:r>
            <a:endParaRPr lang="en-US" altLang="zh-TW" dirty="0" smtClean="0"/>
          </a:p>
          <a:p>
            <a:r>
              <a:rPr lang="en-US" altLang="zh-TW" dirty="0" smtClean="0"/>
              <a:t>And</a:t>
            </a:r>
          </a:p>
          <a:p>
            <a:pPr lvl="1"/>
            <a:r>
              <a:rPr lang="zh-TW" altLang="en-US" b="0" dirty="0" smtClean="0"/>
              <a:t>單一條件成立：</a:t>
            </a:r>
            <a:r>
              <a:rPr lang="en-US" altLang="zh-TW" b="0" dirty="0" smtClean="0"/>
              <a:t>@media screen </a:t>
            </a:r>
            <a:r>
              <a:rPr lang="en-US" altLang="zh-TW" b="0" dirty="0"/>
              <a:t>and (max-width:768px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 </a:t>
            </a:r>
            <a:r>
              <a:rPr lang="en-US" altLang="zh-TW" b="0" dirty="0"/>
              <a:t>{CSS </a:t>
            </a:r>
            <a:r>
              <a:rPr lang="zh-TW" altLang="en-US" b="0" dirty="0"/>
              <a:t>設定</a:t>
            </a:r>
            <a:r>
              <a:rPr lang="en-US" altLang="zh-TW" b="0" dirty="0"/>
              <a:t>}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同時符合兩個條件：</a:t>
            </a:r>
            <a:r>
              <a:rPr lang="en-US" altLang="zh-TW" b="0" dirty="0"/>
              <a:t> @media </a:t>
            </a:r>
            <a:r>
              <a:rPr lang="en-US" altLang="zh-TW" b="0" dirty="0" smtClean="0"/>
              <a:t>screen and(min-width:320px) and  (</a:t>
            </a:r>
            <a:r>
              <a:rPr lang="en-US" altLang="zh-TW" b="0" dirty="0"/>
              <a:t>max-width:768px</a:t>
            </a:r>
            <a:r>
              <a:rPr lang="en-US" altLang="zh-TW" b="0" dirty="0" smtClean="0"/>
              <a:t>)</a:t>
            </a:r>
            <a:r>
              <a:rPr lang="en-US" altLang="zh-TW" b="0" dirty="0"/>
              <a:t> {CSS </a:t>
            </a:r>
            <a:r>
              <a:rPr lang="zh-TW" altLang="en-US" b="0" dirty="0"/>
              <a:t>設定</a:t>
            </a:r>
            <a:r>
              <a:rPr lang="en-US" altLang="zh-TW" b="0" dirty="0"/>
              <a:t>}</a:t>
            </a:r>
            <a:endParaRPr lang="en-US" altLang="zh-TW" b="0" dirty="0" smtClean="0"/>
          </a:p>
          <a:p>
            <a:pPr lvl="1"/>
            <a:r>
              <a:rPr lang="zh-TW" altLang="en-US" b="0" dirty="0" smtClean="0"/>
              <a:t>只要其中一個成立即可：</a:t>
            </a:r>
            <a:r>
              <a:rPr lang="en-US" altLang="zh-TW" b="0" dirty="0"/>
              <a:t> @media </a:t>
            </a:r>
            <a:r>
              <a:rPr lang="en-US" altLang="zh-TW" b="0" dirty="0" smtClean="0"/>
              <a:t>screen and </a:t>
            </a:r>
            <a:r>
              <a:rPr lang="en-US" altLang="zh-TW" b="0" dirty="0"/>
              <a:t>(min-width:320px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,project and(color){CSS </a:t>
            </a:r>
            <a:r>
              <a:rPr lang="zh-TW" altLang="en-US" b="0" dirty="0" smtClean="0"/>
              <a:t>設定</a:t>
            </a:r>
            <a:r>
              <a:rPr lang="en-US" altLang="zh-TW" b="0" dirty="0" smtClean="0"/>
              <a:t>}</a:t>
            </a:r>
            <a:endParaRPr lang="en-US" altLang="zh-TW" b="0" dirty="0"/>
          </a:p>
          <a:p>
            <a:r>
              <a:rPr lang="en-US" altLang="zh-TW" dirty="0" smtClean="0"/>
              <a:t>Not</a:t>
            </a:r>
            <a:endParaRPr lang="en-US" altLang="zh-TW" dirty="0"/>
          </a:p>
          <a:p>
            <a:pPr lvl="1"/>
            <a:r>
              <a:rPr lang="zh-TW" altLang="en-US" dirty="0" smtClean="0"/>
              <a:t>用來排除某些設備的樣式，只希望在某個條件下有作用</a:t>
            </a:r>
            <a:endParaRPr lang="en-US" altLang="zh-TW" dirty="0" smtClean="0"/>
          </a:p>
          <a:p>
            <a:pPr lvl="1"/>
            <a:r>
              <a:rPr lang="en-US" altLang="zh-TW" b="0" dirty="0"/>
              <a:t>@</a:t>
            </a:r>
            <a:r>
              <a:rPr lang="en-US" altLang="zh-TW" b="0" dirty="0" smtClean="0"/>
              <a:t>media not screen(color),print and (color){CSS</a:t>
            </a:r>
            <a:r>
              <a:rPr lang="zh-TW" altLang="en-US" b="0" dirty="0" smtClean="0"/>
              <a:t>設定</a:t>
            </a:r>
            <a:r>
              <a:rPr lang="en-US" altLang="zh-TW" b="0" dirty="0" smtClean="0"/>
              <a:t>)</a:t>
            </a:r>
            <a:br>
              <a:rPr lang="en-US" altLang="zh-TW" b="0" dirty="0" smtClean="0"/>
            </a:br>
            <a:r>
              <a:rPr lang="zh-TW" altLang="en-US" b="0" dirty="0" smtClean="0"/>
              <a:t>在螢幕上不會套用，但是在印表機上會套用</a:t>
            </a:r>
            <a:r>
              <a:rPr lang="en-US" altLang="zh-TW" b="0" dirty="0" smtClean="0"/>
              <a:t>CSS</a:t>
            </a:r>
            <a:r>
              <a:rPr lang="zh-TW" altLang="en-US" b="0" dirty="0" smtClean="0"/>
              <a:t>設定</a:t>
            </a:r>
            <a:endParaRPr lang="en-US" altLang="zh-TW" b="0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6842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Queries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媒體查詢標籤</a:t>
            </a:r>
            <a:r>
              <a:rPr lang="en-US" altLang="zh-TW" dirty="0"/>
              <a:t>)-</a:t>
            </a:r>
            <a:r>
              <a:rPr lang="zh-TW" altLang="en-US" dirty="0"/>
              <a:t>判斷條件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/>
              <a:t>Only</a:t>
            </a:r>
          </a:p>
          <a:p>
            <a:pPr lvl="1"/>
            <a:r>
              <a:rPr lang="zh-TW" altLang="en-US" b="0" dirty="0"/>
              <a:t>有的瀏覽器不支援</a:t>
            </a:r>
            <a:r>
              <a:rPr lang="en-US" altLang="zh-TW" b="0" dirty="0"/>
              <a:t>Media Queries</a:t>
            </a:r>
            <a:r>
              <a:rPr lang="zh-TW" altLang="en-US" b="0" dirty="0"/>
              <a:t>但是支援</a:t>
            </a:r>
            <a:r>
              <a:rPr lang="en-US" altLang="zh-TW" b="0" dirty="0"/>
              <a:t>Media Type</a:t>
            </a:r>
            <a:r>
              <a:rPr lang="zh-TW" altLang="en-US" b="0" dirty="0"/>
              <a:t>時則可用</a:t>
            </a:r>
            <a:r>
              <a:rPr lang="en-US" altLang="zh-TW" b="0" dirty="0"/>
              <a:t>not</a:t>
            </a:r>
            <a:r>
              <a:rPr lang="zh-TW" altLang="en-US" b="0" dirty="0"/>
              <a:t>來設定</a:t>
            </a:r>
            <a:endParaRPr lang="en-US" altLang="zh-TW" b="0" dirty="0"/>
          </a:p>
          <a:p>
            <a:pPr lvl="1"/>
            <a:r>
              <a:rPr lang="en-US" altLang="zh-TW" b="0" dirty="0"/>
              <a:t>@media  only screen and (color){CSS</a:t>
            </a:r>
            <a:r>
              <a:rPr lang="zh-TW" altLang="en-US" b="0" dirty="0"/>
              <a:t>樣式</a:t>
            </a:r>
            <a:r>
              <a:rPr lang="en-US" altLang="zh-TW" b="0" dirty="0" smtClean="0"/>
              <a:t>}</a:t>
            </a:r>
          </a:p>
          <a:p>
            <a:pPr lvl="2"/>
            <a:r>
              <a:rPr lang="zh-TW" altLang="en-US" b="0" dirty="0" smtClean="0"/>
              <a:t>支援 </a:t>
            </a:r>
            <a:r>
              <a:rPr lang="en-US" altLang="zh-TW" b="0" dirty="0"/>
              <a:t>MQ &amp;MT</a:t>
            </a:r>
            <a:r>
              <a:rPr lang="zh-TW" altLang="en-US" b="0" dirty="0"/>
              <a:t> 的瀏覽器，若裝置為</a:t>
            </a:r>
            <a:r>
              <a:rPr lang="en-US" altLang="zh-TW" b="0" dirty="0"/>
              <a:t>screen</a:t>
            </a:r>
            <a:r>
              <a:rPr lang="zh-TW" altLang="en-US" b="0" dirty="0"/>
              <a:t>就會套用該樣式</a:t>
            </a:r>
            <a:endParaRPr lang="en-US" altLang="zh-TW" b="0" dirty="0"/>
          </a:p>
          <a:p>
            <a:pPr lvl="2"/>
            <a:r>
              <a:rPr lang="zh-TW" altLang="en-US" b="0" dirty="0"/>
              <a:t>不支援</a:t>
            </a:r>
            <a:r>
              <a:rPr lang="en-US" altLang="zh-TW" b="0" dirty="0"/>
              <a:t>MQ</a:t>
            </a:r>
            <a:r>
              <a:rPr lang="zh-TW" altLang="en-US" b="0" dirty="0"/>
              <a:t>但支援</a:t>
            </a:r>
            <a:r>
              <a:rPr lang="en-US" altLang="zh-TW" b="0" dirty="0" smtClean="0"/>
              <a:t>MT</a:t>
            </a:r>
            <a:r>
              <a:rPr lang="zh-TW" altLang="en-US" b="0" dirty="0" smtClean="0"/>
              <a:t>：不會套用此樣式</a:t>
            </a:r>
            <a:endParaRPr lang="en-US" altLang="zh-TW" b="0" dirty="0" smtClean="0"/>
          </a:p>
          <a:p>
            <a:pPr lvl="2"/>
            <a:r>
              <a:rPr lang="zh-TW" altLang="en-US" b="0" dirty="0" smtClean="0"/>
              <a:t>不支援</a:t>
            </a:r>
            <a:r>
              <a:rPr lang="en-US" altLang="zh-TW" b="0" dirty="0" smtClean="0"/>
              <a:t>MQ</a:t>
            </a:r>
            <a:r>
              <a:rPr lang="zh-TW" altLang="en-US" b="0" dirty="0" smtClean="0"/>
              <a:t>以及</a:t>
            </a:r>
            <a:r>
              <a:rPr lang="en-US" altLang="zh-TW" b="0" dirty="0" smtClean="0"/>
              <a:t>MT</a:t>
            </a:r>
            <a:r>
              <a:rPr lang="zh-TW" altLang="en-US" b="0" dirty="0" smtClean="0"/>
              <a:t>的瀏覽器：都不會套用此樣式</a:t>
            </a:r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72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Queries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媒體查詢標籤</a:t>
            </a:r>
            <a:r>
              <a:rPr lang="en-US" altLang="zh-TW" dirty="0" smtClean="0"/>
              <a:t>)-</a:t>
            </a:r>
            <a:r>
              <a:rPr lang="zh-TW" altLang="en-US" dirty="0" smtClean="0"/>
              <a:t>媒體特徵</a:t>
            </a:r>
            <a:r>
              <a:rPr lang="en-US" altLang="zh-TW" dirty="0" smtClean="0"/>
              <a:t>(media feature)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496974"/>
              </p:ext>
            </p:extLst>
          </p:nvPr>
        </p:nvGraphicFramePr>
        <p:xfrm>
          <a:off x="1363789" y="1388005"/>
          <a:ext cx="9344025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603">
                  <a:extLst>
                    <a:ext uri="{9D8B030D-6E8A-4147-A177-3AD203B41FA5}">
                      <a16:colId xmlns:a16="http://schemas.microsoft.com/office/drawing/2014/main" val="3843704308"/>
                    </a:ext>
                  </a:extLst>
                </a:gridCol>
                <a:gridCol w="4629422">
                  <a:extLst>
                    <a:ext uri="{9D8B030D-6E8A-4147-A177-3AD203B41FA5}">
                      <a16:colId xmlns:a16="http://schemas.microsoft.com/office/drawing/2014/main" val="715364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屬性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52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width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min-width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max-width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寬度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1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height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min-height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max-height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6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device-width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min-device-width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max-device-width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載具寬度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77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device-height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min-device-height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max-device-height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載具高度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8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orientation(</a:t>
                      </a:r>
                      <a:r>
                        <a:rPr lang="en-US" altLang="zh-TW" dirty="0" err="1" smtClean="0"/>
                        <a:t>value:portrait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landscape)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裝置的旋轉方向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直立、橫向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aspect-ratio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min-aspect-ratio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max-aspect-ratio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螢幕顯示比例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95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device-aspect-ratio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min-device-aspect-ratio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max-device-aspect-ratio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裝置顯示比例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01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resolution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min-resolution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max-resolution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解析度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9396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33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相關的排版技術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57914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除了先前所介紹的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外，目前</a:t>
            </a:r>
            <a:r>
              <a:rPr lang="en-US" altLang="zh-TW" dirty="0" smtClean="0"/>
              <a:t>Grid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Flex</a:t>
            </a:r>
            <a:r>
              <a:rPr lang="zh-TW" altLang="en-US" dirty="0" smtClean="0"/>
              <a:t>在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網頁設計當中，</a:t>
            </a:r>
            <a:r>
              <a:rPr lang="zh-TW" altLang="en-US" dirty="0"/>
              <a:t>是</a:t>
            </a:r>
            <a:r>
              <a:rPr lang="zh-TW" altLang="en-US" dirty="0" smtClean="0"/>
              <a:t>常被用到的版型。</a:t>
            </a:r>
            <a:endParaRPr lang="en-US" altLang="zh-TW" dirty="0" smtClean="0"/>
          </a:p>
          <a:p>
            <a:r>
              <a:rPr lang="zh-TW" altLang="en-US" dirty="0" smtClean="0"/>
              <a:t>請同學</a:t>
            </a:r>
            <a:r>
              <a:rPr lang="zh-TW" altLang="en-US" sz="2800" dirty="0" smtClean="0">
                <a:solidFill>
                  <a:srgbClr val="FFC000"/>
                </a:solidFill>
              </a:rPr>
              <a:t>務必</a:t>
            </a:r>
            <a:r>
              <a:rPr lang="zh-TW" altLang="en-US" dirty="0" smtClean="0"/>
              <a:t>利用課餘時間，能將</a:t>
            </a:r>
            <a:r>
              <a:rPr lang="en-US" altLang="zh-TW" dirty="0" smtClean="0"/>
              <a:t>AMOS</a:t>
            </a:r>
            <a:r>
              <a:rPr lang="zh-TW" altLang="en-US" dirty="0" smtClean="0"/>
              <a:t>大大這兩支影片看完，請從</a:t>
            </a:r>
            <a:r>
              <a:rPr lang="en-US" altLang="zh-TW" dirty="0" smtClean="0"/>
              <a:t>FLEX</a:t>
            </a:r>
            <a:r>
              <a:rPr lang="zh-TW" altLang="en-US" smtClean="0"/>
              <a:t>開始看，這將有助於後續課程的進行。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81" y="2751823"/>
            <a:ext cx="5257592" cy="2729132"/>
          </a:xfrm>
          <a:prstGeom prst="rect">
            <a:avLst/>
          </a:prstGeom>
        </p:spPr>
      </p:pic>
      <p:pic>
        <p:nvPicPr>
          <p:cNvPr id="9" name="圖片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0" y="2751823"/>
            <a:ext cx="5292182" cy="27291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2977" y="5821053"/>
            <a:ext cx="5064207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記得要按一下</a:t>
            </a:r>
            <a:r>
              <a:rPr lang="en-US" altLang="zh-TW" sz="2400" b="1" dirty="0" smtClean="0"/>
              <a:t>AMOS</a:t>
            </a:r>
            <a:r>
              <a:rPr lang="zh-TW" altLang="en-US" sz="2400" b="1" dirty="0" smtClean="0"/>
              <a:t>大大的小鈴鐺 喔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90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(User Interface </a:t>
            </a:r>
            <a:r>
              <a:rPr lang="zh-TW" altLang="en-US" dirty="0" smtClean="0"/>
              <a:t>使用者操作介面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7755" y="1399540"/>
            <a:ext cx="6285752" cy="3416300"/>
          </a:xfrm>
        </p:spPr>
        <p:txBody>
          <a:bodyPr/>
          <a:lstStyle/>
          <a:p>
            <a:r>
              <a:rPr lang="zh-TW" altLang="en-US" dirty="0"/>
              <a:t>給使用者使用的操作</a:t>
            </a:r>
            <a:r>
              <a:rPr lang="zh-TW" altLang="en-US" dirty="0" smtClean="0"/>
              <a:t>介面</a:t>
            </a:r>
            <a:endParaRPr lang="en-US" altLang="zh-TW" dirty="0" smtClean="0"/>
          </a:p>
          <a:p>
            <a:r>
              <a:rPr lang="zh-TW" altLang="en-US" dirty="0"/>
              <a:t>是一堆元件的</a:t>
            </a:r>
            <a:r>
              <a:rPr lang="zh-TW" altLang="en-US" dirty="0" smtClean="0"/>
              <a:t>組合，提供按鈕、選單 </a:t>
            </a:r>
            <a:r>
              <a:rPr lang="en-US" altLang="zh-TW" dirty="0" smtClean="0"/>
              <a:t>…</a:t>
            </a:r>
            <a:r>
              <a:rPr lang="zh-TW" altLang="en-US" dirty="0" smtClean="0"/>
              <a:t>讓使用者選擇使用功能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Picture 8" descr="http://uxdesigner21.com/wp-content/uploads/2015/03/Taquer-Origin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r="28376"/>
          <a:stretch/>
        </p:blipFill>
        <p:spPr bwMode="auto">
          <a:xfrm>
            <a:off x="7767280" y="1589290"/>
            <a:ext cx="2789299" cy="376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uxdesigner21.com/wp-content/uploads/2015/03/UI-K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53" y="2783655"/>
            <a:ext cx="3519955" cy="274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9161930" y="6425878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zh-TW" altLang="en-US" dirty="0"/>
              <a:t>：</a:t>
            </a:r>
            <a:r>
              <a:rPr lang="en-US" altLang="zh-TW" dirty="0" smtClean="0">
                <a:hlinkClick r:id="rId4"/>
              </a:rPr>
              <a:t>uxdesigner21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U</a:t>
            </a:r>
            <a:r>
              <a:rPr lang="en-US" altLang="zh-TW" dirty="0"/>
              <a:t>ser </a:t>
            </a:r>
            <a:r>
              <a:rPr lang="en-US" altLang="zh-TW" dirty="0" err="1"/>
              <a:t>E</a:t>
            </a:r>
            <a:r>
              <a:rPr lang="en-US" altLang="zh-TW" dirty="0" err="1">
                <a:solidFill>
                  <a:srgbClr val="FF0000"/>
                </a:solidFill>
              </a:rPr>
              <a:t>x</a:t>
            </a:r>
            <a:r>
              <a:rPr lang="en-US" altLang="zh-TW" dirty="0" err="1"/>
              <a:t>prence</a:t>
            </a:r>
            <a:r>
              <a:rPr lang="en-US" altLang="zh-TW" dirty="0"/>
              <a:t>(UX:</a:t>
            </a:r>
            <a:r>
              <a:rPr lang="zh-TW" altLang="en-US" dirty="0"/>
              <a:t>使用者經驗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涉及到一個人使用一個特定產品或系統或服務的有關行為、態度、與情緒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en-US" dirty="0" smtClean="0"/>
              <a:t>用戶</a:t>
            </a:r>
            <a:r>
              <a:rPr lang="zh-TW" altLang="en-US" dirty="0"/>
              <a:t>體驗，包括實際、體驗、情感、有意義、有價值的人機交流、和產品所有權方面的</a:t>
            </a:r>
            <a:r>
              <a:rPr lang="zh-TW" altLang="en-US" dirty="0" smtClean="0"/>
              <a:t>問題</a:t>
            </a:r>
            <a:endParaRPr lang="en-US" altLang="zh-TW" dirty="0" smtClean="0"/>
          </a:p>
          <a:p>
            <a:r>
              <a:rPr lang="zh-TW" altLang="en-US" dirty="0" smtClean="0"/>
              <a:t>是一個主觀性的認知，是一個人對於系統的想法</a:t>
            </a:r>
            <a:endParaRPr lang="en-US" altLang="zh-TW" dirty="0" smtClean="0"/>
          </a:p>
          <a:p>
            <a:r>
              <a:rPr lang="zh-TW" altLang="en-US" dirty="0" smtClean="0"/>
              <a:t>用戶體驗</a:t>
            </a:r>
            <a:r>
              <a:rPr lang="zh-TW" altLang="en-US" dirty="0"/>
              <a:t>是</a:t>
            </a:r>
            <a:r>
              <a:rPr lang="zh-TW" altLang="en-US" dirty="0" smtClean="0"/>
              <a:t>動態的，會隨著時間不斷變化</a:t>
            </a:r>
            <a:endParaRPr lang="en-US" altLang="zh-TW" dirty="0" smtClean="0"/>
          </a:p>
          <a:p>
            <a:r>
              <a:rPr lang="zh-TW" altLang="en-US" dirty="0"/>
              <a:t>介面設計、視覺風格、程式效能、正常運作和功能都是「</a:t>
            </a:r>
            <a:r>
              <a:rPr lang="en-US" altLang="zh-TW" dirty="0"/>
              <a:t>UX</a:t>
            </a:r>
            <a:r>
              <a:rPr lang="zh-TW" altLang="en-US" dirty="0"/>
              <a:t>」的一</a:t>
            </a:r>
            <a:r>
              <a:rPr lang="zh-TW" altLang="en-US" dirty="0" smtClean="0"/>
              <a:t>環</a:t>
            </a:r>
            <a:endParaRPr lang="en-US" altLang="zh-TW" dirty="0" smtClean="0"/>
          </a:p>
          <a:p>
            <a:r>
              <a:rPr lang="en-US" altLang="zh-TW" dirty="0"/>
              <a:t>UX </a:t>
            </a:r>
            <a:r>
              <a:rPr lang="zh-TW" altLang="en-US" dirty="0"/>
              <a:t>其實是一種管理和運用使用者互動資料的思維；</a:t>
            </a:r>
            <a:r>
              <a:rPr lang="en-US" altLang="zh-TW" dirty="0"/>
              <a:t>UX </a:t>
            </a:r>
            <a:r>
              <a:rPr lang="zh-TW" altLang="en-US" dirty="0"/>
              <a:t>是一種利用透過與團隊合作、與使用者交流來改進產品設計的管理流程</a:t>
            </a:r>
            <a:r>
              <a:rPr lang="zh-TW" altLang="en-US" dirty="0" smtClean="0"/>
              <a:t>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取材自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3"/>
              </a:rPr>
              <a:t>Alphacamp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>
                <a:solidFill>
                  <a:srgbClr val="FFC000"/>
                </a:solidFill>
              </a:rPr>
              <a:t>用戶體驗設計（英語：</a:t>
            </a:r>
            <a:r>
              <a:rPr lang="en-US" altLang="zh-TW" dirty="0">
                <a:solidFill>
                  <a:srgbClr val="FFC000"/>
                </a:solidFill>
              </a:rPr>
              <a:t>User Experience Design</a:t>
            </a:r>
            <a:r>
              <a:rPr lang="zh-TW" altLang="en-US" dirty="0">
                <a:solidFill>
                  <a:srgbClr val="FFC000"/>
                </a:solidFill>
              </a:rPr>
              <a:t>，通常簡稱</a:t>
            </a:r>
            <a:r>
              <a:rPr lang="en-US" altLang="zh-TW" dirty="0">
                <a:solidFill>
                  <a:srgbClr val="FFC000"/>
                </a:solidFill>
              </a:rPr>
              <a:t>UX Design</a:t>
            </a:r>
            <a:r>
              <a:rPr lang="zh-TW" altLang="en-US" dirty="0">
                <a:solidFill>
                  <a:srgbClr val="FFC000"/>
                </a:solidFill>
              </a:rPr>
              <a:t>）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6491" y="226908"/>
            <a:ext cx="8761413" cy="706964"/>
          </a:xfrm>
        </p:spPr>
        <p:txBody>
          <a:bodyPr/>
          <a:lstStyle/>
          <a:p>
            <a:r>
              <a:rPr lang="zh-TW" altLang="en-US" dirty="0" smtClean="0"/>
              <a:t>使用者經驗的藏寶圖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1838" y="933872"/>
            <a:ext cx="5474269" cy="430923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0308" y="5658220"/>
            <a:ext cx="730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原文</a:t>
            </a:r>
            <a:r>
              <a:rPr lang="en-US" altLang="zh-TW" dirty="0"/>
              <a:t>:</a:t>
            </a:r>
            <a:r>
              <a:rPr lang="en-US" altLang="zh-TW" dirty="0">
                <a:hlinkClick r:id="rId4"/>
              </a:rPr>
              <a:t>http://semanticstudios.com/</a:t>
            </a:r>
            <a:r>
              <a:rPr lang="en-US" altLang="zh-TW" dirty="0" err="1">
                <a:hlinkClick r:id="rId4"/>
              </a:rPr>
              <a:t>user_experience_deliverables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410308" y="6259110"/>
            <a:ext cx="1067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中文整理：</a:t>
            </a:r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://blog.akanelee.me/posts/165588-users-experience-a-treasure-map-sequence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45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與</a:t>
            </a:r>
            <a:r>
              <a:rPr lang="en-US" altLang="zh-TW" dirty="0" smtClean="0"/>
              <a:t>UX</a:t>
            </a:r>
            <a:r>
              <a:rPr lang="zh-TW" altLang="en-US" dirty="0" smtClean="0"/>
              <a:t>的分別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是呈現給使用者看的東西，存在產品上，</a:t>
            </a:r>
            <a:endParaRPr lang="en-US" altLang="zh-TW" dirty="0" smtClean="0"/>
          </a:p>
          <a:p>
            <a:r>
              <a:rPr lang="en-US" altLang="zh-TW" dirty="0" smtClean="0"/>
              <a:t>UX</a:t>
            </a:r>
            <a:r>
              <a:rPr lang="zh-TW" altLang="en-US" dirty="0" smtClean="0"/>
              <a:t>存在的是在使用者本身，透過自身生活經驗所產生的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135906" y="6208948"/>
            <a:ext cx="474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資料來源：</a:t>
            </a:r>
            <a:r>
              <a:rPr lang="en-US" altLang="zh-TW" b="1" dirty="0">
                <a:hlinkClick r:id="rId2"/>
              </a:rPr>
              <a:t>UI &amp; UX </a:t>
            </a:r>
            <a:r>
              <a:rPr lang="zh-TW" altLang="en-US" b="1" dirty="0">
                <a:hlinkClick r:id="rId2"/>
              </a:rPr>
              <a:t>差別是什麼，看圖大</a:t>
            </a:r>
            <a:r>
              <a:rPr lang="zh-TW" altLang="en-US" b="1" dirty="0" smtClean="0">
                <a:hlinkClick r:id="rId2"/>
              </a:rPr>
              <a:t>整理</a:t>
            </a:r>
            <a:endParaRPr lang="zh-TW" altLang="en-US" b="1" dirty="0"/>
          </a:p>
        </p:txBody>
      </p:sp>
      <p:pic>
        <p:nvPicPr>
          <p:cNvPr id="1030" name="Picture 6" descr="http://conversionlab.co/wp-content/uploads/2015/11/UI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0" y="2455424"/>
            <a:ext cx="6470500" cy="27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UX</a:t>
            </a:r>
            <a:r>
              <a:rPr lang="zh-TW" altLang="en-US" dirty="0" smtClean="0"/>
              <a:t>設計相關</a:t>
            </a:r>
            <a:r>
              <a:rPr lang="en-US" altLang="zh-TW" dirty="0" smtClean="0"/>
              <a:t>Knowledge</a:t>
            </a:r>
            <a:r>
              <a:rPr lang="zh-TW" altLang="en-US" dirty="0" smtClean="0"/>
              <a:t>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  <a:hlinkClick r:id="rId2"/>
              </a:rPr>
              <a:t>UX </a:t>
            </a:r>
            <a:r>
              <a:rPr lang="zh-TW" altLang="en-US" dirty="0">
                <a:solidFill>
                  <a:srgbClr val="FFFF00"/>
                </a:solidFill>
                <a:hlinkClick r:id="rId2"/>
              </a:rPr>
              <a:t>設計師寫給 </a:t>
            </a:r>
            <a:r>
              <a:rPr lang="en-US" altLang="zh-TW" dirty="0">
                <a:solidFill>
                  <a:srgbClr val="FFFF00"/>
                </a:solidFill>
                <a:hlinkClick r:id="rId2"/>
              </a:rPr>
              <a:t>UI </a:t>
            </a:r>
            <a:r>
              <a:rPr lang="zh-TW" altLang="en-US" dirty="0">
                <a:solidFill>
                  <a:srgbClr val="FFFF00"/>
                </a:solidFill>
                <a:hlinkClick r:id="rId2"/>
              </a:rPr>
              <a:t>新手的 </a:t>
            </a:r>
            <a:r>
              <a:rPr lang="en-US" altLang="zh-TW" dirty="0">
                <a:solidFill>
                  <a:srgbClr val="FFFF00"/>
                </a:solidFill>
                <a:hlinkClick r:id="rId2"/>
              </a:rPr>
              <a:t>7 </a:t>
            </a:r>
            <a:r>
              <a:rPr lang="zh-TW" altLang="en-US" dirty="0">
                <a:solidFill>
                  <a:srgbClr val="FFFF00"/>
                </a:solidFill>
                <a:hlinkClick r:id="rId2"/>
              </a:rPr>
              <a:t>個法則</a:t>
            </a:r>
            <a:endParaRPr lang="zh-TW" altLang="en-US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  <a:hlinkClick r:id="rId3"/>
              </a:rPr>
              <a:t>談完美使用者經驗的重要條件，網站 </a:t>
            </a:r>
            <a:r>
              <a:rPr lang="en-US" altLang="zh-TW" dirty="0">
                <a:solidFill>
                  <a:srgbClr val="FFFF00"/>
                </a:solidFill>
                <a:hlinkClick r:id="rId3"/>
              </a:rPr>
              <a:t>UX </a:t>
            </a:r>
            <a:r>
              <a:rPr lang="zh-TW" altLang="en-US" dirty="0">
                <a:solidFill>
                  <a:srgbClr val="FFFF00"/>
                </a:solidFill>
                <a:hlinkClick r:id="rId3"/>
              </a:rPr>
              <a:t>總體檢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FF00"/>
                </a:solidFill>
                <a:hlinkClick r:id="rId4"/>
              </a:rPr>
              <a:t>Mozilla UX Team</a:t>
            </a:r>
            <a:r>
              <a:rPr lang="zh-TW" altLang="en-US" dirty="0">
                <a:solidFill>
                  <a:srgbClr val="FFFF00"/>
                </a:solidFill>
                <a:hlinkClick r:id="rId4"/>
              </a:rPr>
              <a:t>大解密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  <a:hlinkClick r:id="rId5"/>
              </a:rPr>
              <a:t>嫁給</a:t>
            </a:r>
            <a:r>
              <a:rPr lang="en-US" altLang="zh-TW" dirty="0">
                <a:solidFill>
                  <a:srgbClr val="FFFF00"/>
                </a:solidFill>
                <a:hlinkClick r:id="rId5"/>
              </a:rPr>
              <a:t>RD</a:t>
            </a:r>
            <a:r>
              <a:rPr lang="zh-TW" altLang="en-US" dirty="0">
                <a:solidFill>
                  <a:srgbClr val="FFFF00"/>
                </a:solidFill>
                <a:hlinkClick r:id="rId5"/>
              </a:rPr>
              <a:t>的 </a:t>
            </a:r>
            <a:r>
              <a:rPr lang="en-US" altLang="zh-TW" dirty="0">
                <a:solidFill>
                  <a:srgbClr val="FFFF00"/>
                </a:solidFill>
                <a:hlinkClick r:id="rId5"/>
              </a:rPr>
              <a:t>UI </a:t>
            </a:r>
            <a:r>
              <a:rPr lang="en-US" altLang="zh-TW" dirty="0" smtClean="0">
                <a:solidFill>
                  <a:srgbClr val="FFFF00"/>
                </a:solidFill>
                <a:hlinkClick r:id="rId5"/>
              </a:rPr>
              <a:t>Designer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3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2019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9" id="{2B62CF24-FC3D-40AC-B253-BD6CA7F9E02B}" vid="{C94223B2-8594-4089-9C96-D4693C71D033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NPUST2019</Template>
  <TotalTime>1752</TotalTime>
  <Words>3575</Words>
  <Application>Microsoft Office PowerPoint</Application>
  <PresentationFormat>寬螢幕</PresentationFormat>
  <Paragraphs>285</Paragraphs>
  <Slides>44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44</vt:i4>
      </vt:variant>
    </vt:vector>
  </HeadingPairs>
  <TitlesOfParts>
    <vt:vector size="62" baseType="lpstr">
      <vt:lpstr>微軟正黑體</vt:lpstr>
      <vt:lpstr>新細明體</vt:lpstr>
      <vt:lpstr>Arial</vt:lpstr>
      <vt:lpstr>Arial Black</vt:lpstr>
      <vt:lpstr>Bookman Old Style</vt:lpstr>
      <vt:lpstr>Calibri</vt:lpstr>
      <vt:lpstr>Consolas</vt:lpstr>
      <vt:lpstr>Rockwell</vt:lpstr>
      <vt:lpstr>NPUST2019</vt:lpstr>
      <vt:lpstr>1_NPUST2018</vt:lpstr>
      <vt:lpstr>1_NPUST_2018</vt:lpstr>
      <vt:lpstr>1_NPUST_201811</vt:lpstr>
      <vt:lpstr>Damask</vt:lpstr>
      <vt:lpstr>NPUST_2019_Bootstrap</vt:lpstr>
      <vt:lpstr>2_NPUST2018</vt:lpstr>
      <vt:lpstr>2_NPUST_2018</vt:lpstr>
      <vt:lpstr>2_NPUST_201811</vt:lpstr>
      <vt:lpstr>1_Damask</vt:lpstr>
      <vt:lpstr>RWD 響應式網頁</vt:lpstr>
      <vt:lpstr>UI &amp; UX</vt:lpstr>
      <vt:lpstr>認識UI/UX </vt:lpstr>
      <vt:lpstr>認識UI/UX</vt:lpstr>
      <vt:lpstr>UI (User Interface 使用者操作介面)</vt:lpstr>
      <vt:lpstr>User Exprence(UX:使用者經驗)</vt:lpstr>
      <vt:lpstr>使用者經驗的藏寶圖</vt:lpstr>
      <vt:lpstr>UI與UX的分別</vt:lpstr>
      <vt:lpstr>UX設計相關Knowledge網站</vt:lpstr>
      <vt:lpstr>網頁版面設計趨勢</vt:lpstr>
      <vt:lpstr>What’s New - Web</vt:lpstr>
      <vt:lpstr>新時代網頁設計趨勢</vt:lpstr>
      <vt:lpstr>更為簡約扁平的設計趨勢 – Logo的扁平化</vt:lpstr>
      <vt:lpstr>更為簡約扁平的設計趨勢 -大型粗體字</vt:lpstr>
      <vt:lpstr>全幅式背景設計</vt:lpstr>
      <vt:lpstr>單頁式的網頁</vt:lpstr>
      <vt:lpstr>固定式的選單</vt:lpstr>
      <vt:lpstr>微動畫 </vt:lpstr>
      <vt:lpstr>磚牆式的設計</vt:lpstr>
      <vt:lpstr>網站設計最重要的工具- 開發人員工具(以Chrome為例)</vt:lpstr>
      <vt:lpstr>開發人員工具(以Chrome為例)</vt:lpstr>
      <vt:lpstr>開發人員工具(以Chrome為例)</vt:lpstr>
      <vt:lpstr>元素面板(Element)</vt:lpstr>
      <vt:lpstr>元素面板(Element)</vt:lpstr>
      <vt:lpstr>練習一 開發人員工具使用</vt:lpstr>
      <vt:lpstr>更為靈活且彈性的版面設計- Responsive Web Design(RWD:響應式網頁設計)</vt:lpstr>
      <vt:lpstr>RWD(Responsive Web Design)</vt:lpstr>
      <vt:lpstr>Why RWD - 多樣化的行動裝置</vt:lpstr>
      <vt:lpstr>RWD(Responsive Web Design)</vt:lpstr>
      <vt:lpstr>RWD的設計要素</vt:lpstr>
      <vt:lpstr>RWD設計的四大原則 </vt:lpstr>
      <vt:lpstr>RWD(Responsive Web Design)</vt:lpstr>
      <vt:lpstr>RWD 網頁實例</vt:lpstr>
      <vt:lpstr>RWD 體驗與教學網站</vt:lpstr>
      <vt:lpstr>RWD設計的主要概念</vt:lpstr>
      <vt:lpstr>Viewport標籤</vt:lpstr>
      <vt:lpstr>Media Queries (媒體查詢標籤)</vt:lpstr>
      <vt:lpstr>Media Queries (媒體查詢標籤)</vt:lpstr>
      <vt:lpstr>Media Queries (媒體查詢標籤)</vt:lpstr>
      <vt:lpstr>Media Queries (媒體查詢標籤)-媒體類型(Media Type)</vt:lpstr>
      <vt:lpstr>Media Queries (媒體查詢標籤)-判斷條件</vt:lpstr>
      <vt:lpstr>Media Queries (媒體查詢標籤)-判斷條件</vt:lpstr>
      <vt:lpstr>Media Queries (媒體查詢標籤)-媒體特徵(media feature)</vt:lpstr>
      <vt:lpstr>RWD相關的排版技術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RWD 響應式網頁</dc:title>
  <dc:creator>Windows 使用者</dc:creator>
  <cp:lastModifiedBy>Windows 使用者</cp:lastModifiedBy>
  <cp:revision>56</cp:revision>
  <dcterms:created xsi:type="dcterms:W3CDTF">2019-03-18T08:39:38Z</dcterms:created>
  <dcterms:modified xsi:type="dcterms:W3CDTF">2019-03-25T04:03:14Z</dcterms:modified>
</cp:coreProperties>
</file>